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4" r:id="rId8"/>
    <p:sldId id="261" r:id="rId9"/>
    <p:sldId id="262"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4660"/>
  </p:normalViewPr>
  <p:slideViewPr>
    <p:cSldViewPr>
      <p:cViewPr varScale="1">
        <p:scale>
          <a:sx n="123" d="100"/>
          <a:sy n="123" d="100"/>
        </p:scale>
        <p:origin x="-12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8BEAF-47E6-4E69-A374-A5885402DD0B}"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de-CH"/>
        </a:p>
      </dgm:t>
    </dgm:pt>
    <dgm:pt modelId="{67EEBF9A-292A-4B8A-A73E-E71C47A61B7B}">
      <dgm:prSet custT="1"/>
      <dgm:spPr/>
      <dgm:t>
        <a:bodyPr anchor="t"/>
        <a:lstStyle/>
        <a:p>
          <a:pPr algn="ctr" rtl="0"/>
          <a:r>
            <a:rPr lang="de-CH" sz="1400" b="1" dirty="0" smtClean="0"/>
            <a:t>Soll der allgemeine Trend zu zur Lockerung der Aufsicht hin zu mehr Eigenverantwortung fortgeführt werden oder kann gar ganz auf eine Aufsichtstätigkeit verzichtet werden</a:t>
          </a:r>
          <a:r>
            <a:rPr lang="de-CH" sz="1400" b="1" dirty="0" smtClean="0"/>
            <a:t>?</a:t>
          </a:r>
        </a:p>
        <a:p>
          <a:pPr algn="ctr" rtl="0"/>
          <a:r>
            <a:rPr lang="de-CH" sz="1400" b="1" dirty="0" smtClean="0"/>
            <a:t>__________</a:t>
          </a:r>
        </a:p>
        <a:p>
          <a:pPr algn="ctr" rtl="0"/>
          <a:r>
            <a:rPr lang="fr-FR" sz="1400" b="1" dirty="0" smtClean="0"/>
            <a:t>Est-ce qu’il faut poursuivre la tendance générale d’assouplissement de la surveillance financière ou voir même de renoncer à une telle surveillance ?</a:t>
          </a:r>
          <a:endParaRPr lang="de-CH" sz="1400" b="1" dirty="0" smtClean="0"/>
        </a:p>
        <a:p>
          <a:pPr algn="ctr" rtl="0"/>
          <a:endParaRPr lang="de-CH" sz="1400" b="1" dirty="0" smtClean="0"/>
        </a:p>
        <a:p>
          <a:pPr algn="ctr" rtl="0"/>
          <a:endParaRPr lang="de-CH" sz="1400" b="1" dirty="0" smtClean="0"/>
        </a:p>
        <a:p>
          <a:pPr algn="ctr" rtl="0"/>
          <a:endParaRPr lang="de-CH" sz="1400" b="1" dirty="0"/>
        </a:p>
      </dgm:t>
    </dgm:pt>
    <dgm:pt modelId="{05697FDF-A8DB-440C-BB49-5A1539EAB7F7}" type="parTrans" cxnId="{1D5E1627-821B-4A9A-AA09-894A3B00195F}">
      <dgm:prSet/>
      <dgm:spPr/>
      <dgm:t>
        <a:bodyPr/>
        <a:lstStyle/>
        <a:p>
          <a:endParaRPr lang="de-CH"/>
        </a:p>
      </dgm:t>
    </dgm:pt>
    <dgm:pt modelId="{114EA5AE-7F23-4537-87AC-FDCB3B3C1B5E}" type="sibTrans" cxnId="{1D5E1627-821B-4A9A-AA09-894A3B00195F}">
      <dgm:prSet/>
      <dgm:spPr/>
      <dgm:t>
        <a:bodyPr/>
        <a:lstStyle/>
        <a:p>
          <a:endParaRPr lang="de-CH"/>
        </a:p>
      </dgm:t>
    </dgm:pt>
    <dgm:pt modelId="{8C14CE3F-0F95-446A-BBF5-8E707505A215}" type="pres">
      <dgm:prSet presAssocID="{C5A8BEAF-47E6-4E69-A374-A5885402DD0B}" presName="Name0" presStyleCnt="0">
        <dgm:presLayoutVars>
          <dgm:dir/>
          <dgm:resizeHandles val="exact"/>
        </dgm:presLayoutVars>
      </dgm:prSet>
      <dgm:spPr/>
      <dgm:t>
        <a:bodyPr/>
        <a:lstStyle/>
        <a:p>
          <a:endParaRPr lang="de-CH"/>
        </a:p>
      </dgm:t>
    </dgm:pt>
    <dgm:pt modelId="{6BEE35F1-384D-42E7-BC9A-E96EFF4B057B}" type="pres">
      <dgm:prSet presAssocID="{67EEBF9A-292A-4B8A-A73E-E71C47A61B7B}" presName="node" presStyleLbl="node1" presStyleIdx="0" presStyleCnt="1" custScaleY="26911" custLinFactNeighborX="-199" custLinFactNeighborY="-5299">
        <dgm:presLayoutVars>
          <dgm:bulletEnabled val="1"/>
        </dgm:presLayoutVars>
      </dgm:prSet>
      <dgm:spPr/>
      <dgm:t>
        <a:bodyPr/>
        <a:lstStyle/>
        <a:p>
          <a:endParaRPr lang="de-CH"/>
        </a:p>
      </dgm:t>
    </dgm:pt>
  </dgm:ptLst>
  <dgm:cxnLst>
    <dgm:cxn modelId="{1D5E1627-821B-4A9A-AA09-894A3B00195F}" srcId="{C5A8BEAF-47E6-4E69-A374-A5885402DD0B}" destId="{67EEBF9A-292A-4B8A-A73E-E71C47A61B7B}" srcOrd="0" destOrd="0" parTransId="{05697FDF-A8DB-440C-BB49-5A1539EAB7F7}" sibTransId="{114EA5AE-7F23-4537-87AC-FDCB3B3C1B5E}"/>
    <dgm:cxn modelId="{E603A683-7EBB-447C-8CAA-B7EC7F5141D6}" type="presOf" srcId="{C5A8BEAF-47E6-4E69-A374-A5885402DD0B}" destId="{8C14CE3F-0F95-446A-BBF5-8E707505A215}" srcOrd="0" destOrd="0" presId="urn:microsoft.com/office/officeart/2005/8/layout/process1"/>
    <dgm:cxn modelId="{AEFD80E9-CF66-4D80-BCC1-E2D675D9ACDF}" type="presOf" srcId="{67EEBF9A-292A-4B8A-A73E-E71C47A61B7B}" destId="{6BEE35F1-384D-42E7-BC9A-E96EFF4B057B}" srcOrd="0" destOrd="0" presId="urn:microsoft.com/office/officeart/2005/8/layout/process1"/>
    <dgm:cxn modelId="{12D92182-2DA5-4374-8ED5-9A782ED796A5}" type="presParOf" srcId="{8C14CE3F-0F95-446A-BBF5-8E707505A215}" destId="{6BEE35F1-384D-42E7-BC9A-E96EFF4B057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E35F1-384D-42E7-BC9A-E96EFF4B057B}">
      <dsp:nvSpPr>
        <dsp:cNvPr id="0" name=""/>
        <dsp:cNvSpPr/>
      </dsp:nvSpPr>
      <dsp:spPr>
        <a:xfrm>
          <a:off x="0" y="0"/>
          <a:ext cx="9079187" cy="13681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ctr" defTabSz="622300" rtl="0">
            <a:lnSpc>
              <a:spcPct val="90000"/>
            </a:lnSpc>
            <a:spcBef>
              <a:spcPct val="0"/>
            </a:spcBef>
            <a:spcAft>
              <a:spcPct val="35000"/>
            </a:spcAft>
          </a:pPr>
          <a:r>
            <a:rPr lang="de-CH" sz="1400" b="1" kern="1200" dirty="0" smtClean="0"/>
            <a:t>Soll der allgemeine Trend zu zur Lockerung der Aufsicht hin zu mehr Eigenverantwortung fortgeführt werden oder kann gar ganz auf eine Aufsichtstätigkeit verzichtet werden</a:t>
          </a:r>
          <a:r>
            <a:rPr lang="de-CH" sz="1400" b="1" kern="1200" dirty="0" smtClean="0"/>
            <a:t>?</a:t>
          </a:r>
        </a:p>
        <a:p>
          <a:pPr lvl="0" algn="ctr" defTabSz="622300" rtl="0">
            <a:lnSpc>
              <a:spcPct val="90000"/>
            </a:lnSpc>
            <a:spcBef>
              <a:spcPct val="0"/>
            </a:spcBef>
            <a:spcAft>
              <a:spcPct val="35000"/>
            </a:spcAft>
          </a:pPr>
          <a:r>
            <a:rPr lang="de-CH" sz="1400" b="1" kern="1200" dirty="0" smtClean="0"/>
            <a:t>__________</a:t>
          </a:r>
        </a:p>
        <a:p>
          <a:pPr lvl="0" algn="ctr" defTabSz="622300" rtl="0">
            <a:lnSpc>
              <a:spcPct val="90000"/>
            </a:lnSpc>
            <a:spcBef>
              <a:spcPct val="0"/>
            </a:spcBef>
            <a:spcAft>
              <a:spcPct val="35000"/>
            </a:spcAft>
          </a:pPr>
          <a:r>
            <a:rPr lang="fr-FR" sz="1400" b="1" kern="1200" dirty="0" smtClean="0"/>
            <a:t>Est-ce qu’il faut poursuivre la tendance générale d’assouplissement de la surveillance financière ou voir même de renoncer à une telle surveillance ?</a:t>
          </a:r>
          <a:endParaRPr lang="de-CH" sz="1400" b="1" kern="1200" dirty="0" smtClean="0"/>
        </a:p>
        <a:p>
          <a:pPr lvl="0" algn="ctr" defTabSz="622300" rtl="0">
            <a:lnSpc>
              <a:spcPct val="90000"/>
            </a:lnSpc>
            <a:spcBef>
              <a:spcPct val="0"/>
            </a:spcBef>
            <a:spcAft>
              <a:spcPct val="35000"/>
            </a:spcAft>
          </a:pPr>
          <a:endParaRPr lang="de-CH" sz="1400" b="1" kern="1200" dirty="0" smtClean="0"/>
        </a:p>
        <a:p>
          <a:pPr lvl="0" algn="ctr" defTabSz="622300" rtl="0">
            <a:lnSpc>
              <a:spcPct val="90000"/>
            </a:lnSpc>
            <a:spcBef>
              <a:spcPct val="0"/>
            </a:spcBef>
            <a:spcAft>
              <a:spcPct val="35000"/>
            </a:spcAft>
          </a:pPr>
          <a:endParaRPr lang="de-CH" sz="1400" b="1" kern="1200" dirty="0" smtClean="0"/>
        </a:p>
        <a:p>
          <a:pPr lvl="0" algn="ctr" defTabSz="622300" rtl="0">
            <a:lnSpc>
              <a:spcPct val="90000"/>
            </a:lnSpc>
            <a:spcBef>
              <a:spcPct val="0"/>
            </a:spcBef>
            <a:spcAft>
              <a:spcPct val="35000"/>
            </a:spcAft>
          </a:pPr>
          <a:endParaRPr lang="de-CH" sz="1400" b="1" kern="1200" dirty="0"/>
        </a:p>
      </dsp:txBody>
      <dsp:txXfrm>
        <a:off x="40072" y="40072"/>
        <a:ext cx="8999043" cy="12880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354866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142259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377005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125482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179412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50562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300408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129942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128294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411776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452C293-6E07-4C00-8925-E27D7FE46E94}" type="datetimeFigureOut">
              <a:rPr lang="de-CH" smtClean="0"/>
              <a:t>21.10.2016</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09BF26C1-83F9-4A94-BE9F-DBDCEE097EB0}" type="slidenum">
              <a:rPr lang="de-CH" smtClean="0"/>
              <a:t>‹Nr.›</a:t>
            </a:fld>
            <a:endParaRPr lang="de-CH" dirty="0"/>
          </a:p>
        </p:txBody>
      </p:sp>
    </p:spTree>
    <p:extLst>
      <p:ext uri="{BB962C8B-B14F-4D97-AF65-F5344CB8AC3E}">
        <p14:creationId xmlns:p14="http://schemas.microsoft.com/office/powerpoint/2010/main" val="334098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2C293-6E07-4C00-8925-E27D7FE46E94}" type="datetimeFigureOut">
              <a:rPr lang="de-CH" smtClean="0"/>
              <a:t>21.10.2016</a:t>
            </a:fld>
            <a:endParaRPr lang="de-CH"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F26C1-83F9-4A94-BE9F-DBDCEE097EB0}" type="slidenum">
              <a:rPr lang="de-CH" smtClean="0"/>
              <a:t>‹Nr.›</a:t>
            </a:fld>
            <a:endParaRPr lang="de-CH" dirty="0"/>
          </a:p>
        </p:txBody>
      </p:sp>
    </p:spTree>
    <p:extLst>
      <p:ext uri="{BB962C8B-B14F-4D97-AF65-F5344CB8AC3E}">
        <p14:creationId xmlns:p14="http://schemas.microsoft.com/office/powerpoint/2010/main" val="2946428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CH" b="1" dirty="0"/>
              <a:t>Ziel der Aufsicht Mindestanforderungen – quo vadis? </a:t>
            </a:r>
            <a:br>
              <a:rPr lang="de-CH" b="1" dirty="0"/>
            </a:br>
            <a:r>
              <a:rPr lang="de-CH" b="1" dirty="0"/>
              <a:t>Mehr oder weniger, oder ist weniger mehr</a:t>
            </a:r>
            <a:r>
              <a:rPr lang="de-CH" b="1" dirty="0" smtClean="0"/>
              <a:t>?</a:t>
            </a:r>
            <a:br>
              <a:rPr lang="de-CH" b="1" dirty="0" smtClean="0"/>
            </a:br>
            <a:r>
              <a:rPr lang="de-CH" b="1" dirty="0" smtClean="0"/>
              <a:t>   </a:t>
            </a:r>
            <a:r>
              <a:rPr lang="de-CH" b="1" dirty="0" smtClean="0"/>
              <a:t>- </a:t>
            </a:r>
            <a:r>
              <a:rPr lang="de-CH" b="1" dirty="0"/>
              <a:t>	</a:t>
            </a:r>
            <a:r>
              <a:rPr lang="de-CH" b="1" dirty="0" smtClean="0"/>
              <a:t/>
            </a:r>
            <a:br>
              <a:rPr lang="de-CH" b="1" dirty="0" smtClean="0"/>
            </a:br>
            <a:r>
              <a:rPr lang="de-CH" b="1" dirty="0" smtClean="0"/>
              <a:t>Ergebnisse aus den Workshops</a:t>
            </a:r>
            <a:br>
              <a:rPr lang="de-CH" b="1" dirty="0" smtClean="0"/>
            </a:br>
            <a:r>
              <a:rPr lang="de-CH" b="1" dirty="0" smtClean="0"/>
              <a:t>- </a:t>
            </a:r>
            <a:br>
              <a:rPr lang="de-CH" b="1" dirty="0" smtClean="0"/>
            </a:br>
            <a:r>
              <a:rPr lang="de-CH" b="1" dirty="0" smtClean="0"/>
              <a:t>Resultats des Ateliers</a:t>
            </a:r>
            <a:endParaRPr lang="de-CH" b="1" dirty="0"/>
          </a:p>
        </p:txBody>
      </p:sp>
    </p:spTree>
    <p:extLst>
      <p:ext uri="{BB962C8B-B14F-4D97-AF65-F5344CB8AC3E}">
        <p14:creationId xmlns:p14="http://schemas.microsoft.com/office/powerpoint/2010/main" val="15412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1088488861"/>
              </p:ext>
            </p:extLst>
          </p:nvPr>
        </p:nvGraphicFramePr>
        <p:xfrm>
          <a:off x="11558" y="44624"/>
          <a:ext cx="9096946"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0" y="1412776"/>
            <a:ext cx="9001000" cy="2862322"/>
          </a:xfrm>
          <a:prstGeom prst="rect">
            <a:avLst/>
          </a:prstGeom>
          <a:noFill/>
        </p:spPr>
        <p:txBody>
          <a:bodyPr wrap="square" rtlCol="0">
            <a:spAutoFit/>
          </a:bodyPr>
          <a:lstStyle/>
          <a:p>
            <a:r>
              <a:rPr lang="fr-FR" sz="1200" b="1" i="1" dirty="0" smtClean="0"/>
              <a:t>Atelier francophone:</a:t>
            </a:r>
          </a:p>
          <a:p>
            <a:endParaRPr lang="fr-FR" sz="1200" dirty="0" smtClean="0"/>
          </a:p>
          <a:p>
            <a:r>
              <a:rPr lang="fr-FR" sz="1200" dirty="0" smtClean="0"/>
              <a:t>Il </a:t>
            </a:r>
            <a:r>
              <a:rPr lang="fr-FR" sz="1200" dirty="0"/>
              <a:t>faut distinguer la surveillance exercée par l’Etat – via le contrôle des comptes (tous les cantons latins), des budgets (tous sauf BE, qui fixe des règles spéciales en cas de découvert au bilan) et des crédits d’investissement (GE, TI, FR, JU) – des mesures de surveillance imposées par l’Etat aux communes elles-mêmes, en d’autres termes celles imposant un contrôle annuel  par un organe de révision agréé externe (JU, NE, TI en lien avec intro du MCH2) ou celles accroissant les exigences imposées à la présentation des comptes communaux (NE, FR en lien avec MCH2) </a:t>
            </a:r>
            <a:r>
              <a:rPr lang="fr-FR" sz="1200" dirty="0" smtClean="0"/>
              <a:t>!</a:t>
            </a:r>
          </a:p>
          <a:p>
            <a:endParaRPr lang="fr-FR" sz="1200" dirty="0"/>
          </a:p>
          <a:p>
            <a:r>
              <a:rPr lang="fr-FR" sz="1200" dirty="0"/>
              <a:t>La tendance va vers un assouplissement de la surveillance générale exercée par l’Etat, hormis à GE et au JU, compensée par un surcroît d’exigences fixées aux communes elles-mêmes ! Ainsi TI et FR pourraient abandonner respectivement  le contrôle préalable des crédits d’investissement et le contrôle du plafond d’endettement en lien avec les crédits d’investissement !</a:t>
            </a:r>
          </a:p>
          <a:p>
            <a:endParaRPr lang="fr-FR" sz="1200" dirty="0" smtClean="0"/>
          </a:p>
          <a:p>
            <a:r>
              <a:rPr lang="fr-FR" sz="1200" dirty="0" smtClean="0"/>
              <a:t>NE </a:t>
            </a:r>
            <a:r>
              <a:rPr lang="fr-FR" sz="1200" dirty="0"/>
              <a:t>examine l’abandon du contrôle systématique des budgets et des comptes au profit d’un système plus orienté sur les risques !</a:t>
            </a:r>
          </a:p>
          <a:p>
            <a:endParaRPr lang="fr-FR" sz="1200" dirty="0" smtClean="0"/>
          </a:p>
          <a:p>
            <a:r>
              <a:rPr lang="fr-FR" sz="1200" dirty="0" smtClean="0"/>
              <a:t>GE </a:t>
            </a:r>
            <a:r>
              <a:rPr lang="fr-FR" sz="1200" dirty="0"/>
              <a:t>au contraire avec  l’introduction de la Cour des comptes étend la surveillance exercée par l’Etat de la légalité à l’opportunité des dépenses engagées (système s’inspirant des contrôles exercées par les Chambres régionales des comptes en France).</a:t>
            </a:r>
          </a:p>
        </p:txBody>
      </p:sp>
      <p:sp>
        <p:nvSpPr>
          <p:cNvPr id="6" name="Textfeld 5"/>
          <p:cNvSpPr txBox="1"/>
          <p:nvPr/>
        </p:nvSpPr>
        <p:spPr>
          <a:xfrm>
            <a:off x="0" y="4275098"/>
            <a:ext cx="9001000" cy="2123658"/>
          </a:xfrm>
          <a:prstGeom prst="rect">
            <a:avLst/>
          </a:prstGeom>
          <a:noFill/>
        </p:spPr>
        <p:txBody>
          <a:bodyPr wrap="square" rtlCol="0">
            <a:spAutoFit/>
          </a:bodyPr>
          <a:lstStyle/>
          <a:p>
            <a:r>
              <a:rPr lang="fr-FR" sz="1200" b="1" i="1" dirty="0" smtClean="0"/>
              <a:t>Atelier Fallegger:</a:t>
            </a:r>
          </a:p>
          <a:p>
            <a:endParaRPr lang="de-CH" sz="1200" b="1" i="1" dirty="0"/>
          </a:p>
          <a:p>
            <a:r>
              <a:rPr lang="de-CH" sz="1200" dirty="0"/>
              <a:t>Soll der allgemeine Trend zur Lockerung der Aufsicht hin zu mehr Eigenverantwortung </a:t>
            </a:r>
            <a:r>
              <a:rPr lang="de-CH" sz="1200" dirty="0"/>
              <a:t>fortgeführt </a:t>
            </a:r>
            <a:r>
              <a:rPr lang="de-CH" sz="1200" dirty="0"/>
              <a:t>werden?</a:t>
            </a:r>
          </a:p>
          <a:p>
            <a:endParaRPr lang="de-CH" sz="1200" dirty="0"/>
          </a:p>
          <a:p>
            <a:r>
              <a:rPr lang="de-CH" sz="1200" dirty="0"/>
              <a:t>Ja 10	Nein 2</a:t>
            </a:r>
          </a:p>
          <a:p>
            <a:endParaRPr lang="de-CH" sz="1200" dirty="0"/>
          </a:p>
          <a:p>
            <a:endParaRPr lang="de-CH" sz="1200" dirty="0"/>
          </a:p>
          <a:p>
            <a:r>
              <a:rPr lang="de-CH" sz="1200" dirty="0"/>
              <a:t>Kann gar ganz auf eine Aufsichtstätigkeit verzichtet </a:t>
            </a:r>
            <a:r>
              <a:rPr lang="de-CH" sz="1200" dirty="0"/>
              <a:t>werden</a:t>
            </a:r>
            <a:r>
              <a:rPr lang="de-CH" sz="1200" dirty="0"/>
              <a:t>?</a:t>
            </a:r>
          </a:p>
          <a:p>
            <a:endParaRPr lang="de-CH" sz="1200" dirty="0"/>
          </a:p>
          <a:p>
            <a:r>
              <a:rPr lang="de-CH" sz="1200" dirty="0"/>
              <a:t>Ja 0	Nein 12</a:t>
            </a:r>
          </a:p>
          <a:p>
            <a:endParaRPr lang="fr-FR" sz="1200" b="1" i="1" dirty="0" smtClean="0"/>
          </a:p>
        </p:txBody>
      </p:sp>
    </p:spTree>
    <p:extLst>
      <p:ext uri="{BB962C8B-B14F-4D97-AF65-F5344CB8AC3E}">
        <p14:creationId xmlns:p14="http://schemas.microsoft.com/office/powerpoint/2010/main" val="418067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p:cNvGrpSpPr/>
          <p:nvPr/>
        </p:nvGrpSpPr>
        <p:grpSpPr>
          <a:xfrm>
            <a:off x="29789" y="-756"/>
            <a:ext cx="9091325" cy="1485540"/>
            <a:chOff x="15657" y="-243214"/>
            <a:chExt cx="11287591" cy="4823025"/>
          </a:xfrm>
        </p:grpSpPr>
        <p:sp>
          <p:nvSpPr>
            <p:cNvPr id="7" name="Abgerundetes Rechteck 6"/>
            <p:cNvSpPr/>
            <p:nvPr/>
          </p:nvSpPr>
          <p:spPr>
            <a:xfrm>
              <a:off x="15657" y="-219721"/>
              <a:ext cx="11287591" cy="452596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Abgerundetes Rechteck 4"/>
            <p:cNvSpPr/>
            <p:nvPr/>
          </p:nvSpPr>
          <p:spPr>
            <a:xfrm>
              <a:off x="148218" y="-243214"/>
              <a:ext cx="11155030" cy="48230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de-CH" sz="1400" b="1" dirty="0"/>
                <a:t>Was sind Vor- und Nachteile bei einer Lockerung der Aufsicht, wo sehen Sie </a:t>
              </a:r>
              <a:r>
                <a:rPr lang="de-CH" sz="1400" b="1" dirty="0" smtClean="0"/>
                <a:t>die Mindestanforderungen </a:t>
              </a:r>
              <a:r>
                <a:rPr lang="de-CH" sz="1400" b="1" dirty="0"/>
                <a:t>an eine relevante Aufsichtstätigkeit</a:t>
              </a:r>
              <a:r>
                <a:rPr lang="de-CH" sz="1400" b="1" dirty="0" smtClean="0"/>
                <a:t>?</a:t>
              </a:r>
            </a:p>
            <a:p>
              <a:pPr lvl="0" algn="ctr" defTabSz="1955800">
                <a:lnSpc>
                  <a:spcPct val="90000"/>
                </a:lnSpc>
                <a:spcBef>
                  <a:spcPct val="0"/>
                </a:spcBef>
                <a:spcAft>
                  <a:spcPct val="35000"/>
                </a:spcAft>
              </a:pPr>
              <a:r>
                <a:rPr lang="de-CH" sz="1400" b="1" dirty="0" smtClean="0"/>
                <a:t>__________</a:t>
              </a:r>
            </a:p>
            <a:p>
              <a:pPr lvl="0" algn="ctr" defTabSz="1955800">
                <a:lnSpc>
                  <a:spcPct val="90000"/>
                </a:lnSpc>
                <a:spcBef>
                  <a:spcPct val="0"/>
                </a:spcBef>
                <a:spcAft>
                  <a:spcPct val="35000"/>
                </a:spcAft>
              </a:pPr>
              <a:r>
                <a:rPr lang="fr-FR" sz="1400" b="1" dirty="0"/>
                <a:t>Quels sont les avantages et les inconvénients résultant d’un assouplissement de la surveillance financière, quels devraient être les standards minimaux d’une surveillance financière pertinente ?</a:t>
              </a:r>
            </a:p>
            <a:p>
              <a:pPr lvl="0" algn="ctr" defTabSz="1955800">
                <a:lnSpc>
                  <a:spcPct val="90000"/>
                </a:lnSpc>
                <a:spcBef>
                  <a:spcPct val="0"/>
                </a:spcBef>
                <a:spcAft>
                  <a:spcPct val="35000"/>
                </a:spcAft>
              </a:pPr>
              <a:endParaRPr lang="de-CH" sz="1400" b="1" kern="1200" dirty="0"/>
            </a:p>
          </p:txBody>
        </p:sp>
      </p:grpSp>
      <p:sp>
        <p:nvSpPr>
          <p:cNvPr id="2" name="Textfeld 1"/>
          <p:cNvSpPr txBox="1"/>
          <p:nvPr/>
        </p:nvSpPr>
        <p:spPr>
          <a:xfrm>
            <a:off x="0" y="1407484"/>
            <a:ext cx="8827931" cy="2862322"/>
          </a:xfrm>
          <a:prstGeom prst="rect">
            <a:avLst/>
          </a:prstGeom>
          <a:noFill/>
        </p:spPr>
        <p:txBody>
          <a:bodyPr wrap="square" rtlCol="0">
            <a:spAutoFit/>
          </a:bodyPr>
          <a:lstStyle/>
          <a:p>
            <a:r>
              <a:rPr lang="fr-FR" sz="1200" b="1" i="1" dirty="0"/>
              <a:t>Atelier francophone</a:t>
            </a:r>
            <a:r>
              <a:rPr lang="fr-FR" sz="1200" b="1" i="1" dirty="0" smtClean="0"/>
              <a:t>:</a:t>
            </a:r>
          </a:p>
          <a:p>
            <a:endParaRPr lang="fr-FR" sz="1200" b="1" i="1" dirty="0"/>
          </a:p>
          <a:p>
            <a:r>
              <a:rPr lang="fr-FR" sz="1200" dirty="0" smtClean="0"/>
              <a:t>Avantages</a:t>
            </a:r>
            <a:endParaRPr lang="fr-FR" sz="1200" dirty="0"/>
          </a:p>
          <a:p>
            <a:r>
              <a:rPr lang="fr-FR" sz="1200" dirty="0"/>
              <a:t>1)	Accroissement de la responsabilité et a fortiori de l’autonomie des communes</a:t>
            </a:r>
          </a:p>
          <a:p>
            <a:r>
              <a:rPr lang="fr-FR" sz="1200" dirty="0"/>
              <a:t>2)	Diminution de la bureaucratie </a:t>
            </a:r>
          </a:p>
          <a:p>
            <a:r>
              <a:rPr lang="fr-FR" sz="1200" dirty="0"/>
              <a:t>Inconvénients </a:t>
            </a:r>
          </a:p>
          <a:p>
            <a:r>
              <a:rPr lang="fr-FR" sz="1200" dirty="0"/>
              <a:t>1)	Contrôles effectués par les organes de révision externe pas toujours fiables (ZH, GE, BE)</a:t>
            </a:r>
          </a:p>
          <a:p>
            <a:r>
              <a:rPr lang="fr-FR" sz="1200" dirty="0"/>
              <a:t>2)	Nécessité de contrôler le travail des organes de révision externe ! </a:t>
            </a:r>
          </a:p>
          <a:p>
            <a:r>
              <a:rPr lang="fr-FR" sz="1200" dirty="0"/>
              <a:t>Standards minimaux d’une surveillance financière pertinente </a:t>
            </a:r>
          </a:p>
          <a:p>
            <a:pPr marL="898525" indent="-898525"/>
            <a:r>
              <a:rPr lang="fr-FR" sz="1200" dirty="0"/>
              <a:t>1)	Découvert au bilan, capital propre / Interdiction de découvert au bilan (GE, NE) respectivement obligation d’amortir un éventuel découvert (BE)</a:t>
            </a:r>
          </a:p>
          <a:p>
            <a:r>
              <a:rPr lang="fr-FR" sz="1200" dirty="0"/>
              <a:t>2)	Endettement brut (JU) /net (GE) en CHF  par habitant</a:t>
            </a:r>
          </a:p>
          <a:p>
            <a:r>
              <a:rPr lang="fr-FR" sz="1200" dirty="0"/>
              <a:t>3)	Taux d’endettement net rapporté aux revenus fiscaux (BE, NE, GE, FR)</a:t>
            </a:r>
          </a:p>
          <a:p>
            <a:r>
              <a:rPr lang="fr-FR" sz="1200" dirty="0"/>
              <a:t>4)	Degré d’autofinancement des investissements </a:t>
            </a:r>
          </a:p>
          <a:p>
            <a:r>
              <a:rPr lang="fr-FR" sz="1200" dirty="0"/>
              <a:t>5)	Révision par organe de révision externe / Contrôle ordinaire (NE) ou procédures convenues (FR, BE)</a:t>
            </a:r>
          </a:p>
        </p:txBody>
      </p:sp>
      <p:sp>
        <p:nvSpPr>
          <p:cNvPr id="9" name="Textfeld 8"/>
          <p:cNvSpPr txBox="1"/>
          <p:nvPr/>
        </p:nvSpPr>
        <p:spPr>
          <a:xfrm>
            <a:off x="0" y="4269806"/>
            <a:ext cx="9001000" cy="2492990"/>
          </a:xfrm>
          <a:prstGeom prst="rect">
            <a:avLst/>
          </a:prstGeom>
          <a:noFill/>
        </p:spPr>
        <p:txBody>
          <a:bodyPr wrap="square" rtlCol="0">
            <a:spAutoFit/>
          </a:bodyPr>
          <a:lstStyle/>
          <a:p>
            <a:r>
              <a:rPr lang="fr-FR" sz="1200" b="1" i="1" dirty="0" smtClean="0"/>
              <a:t>Atelier Fallegger:</a:t>
            </a:r>
          </a:p>
          <a:p>
            <a:endParaRPr lang="de-CH" sz="1200" dirty="0"/>
          </a:p>
          <a:p>
            <a:r>
              <a:rPr lang="de-CH" sz="1200" dirty="0"/>
              <a:t>Vorteile 	</a:t>
            </a:r>
            <a:r>
              <a:rPr lang="de-CH" sz="1200" dirty="0" smtClean="0"/>
              <a:t>			Nachteile</a:t>
            </a:r>
            <a:endParaRPr lang="de-CH" sz="1200" dirty="0"/>
          </a:p>
          <a:p>
            <a:r>
              <a:rPr lang="de-CH" sz="1200" dirty="0"/>
              <a:t>- Stärkung Gemeindeautonomie	++	- finanzielles Risiko für Kanton	</a:t>
            </a:r>
            <a:r>
              <a:rPr lang="de-CH" sz="1200" dirty="0" smtClean="0"/>
              <a:t>	- </a:t>
            </a:r>
            <a:endParaRPr lang="de-CH" sz="1200" dirty="0"/>
          </a:p>
          <a:p>
            <a:r>
              <a:rPr lang="de-CH" sz="1200" dirty="0"/>
              <a:t>- Kosteneinsparung beim Kanton	++	- Fehler im Finanzausgleich	</a:t>
            </a:r>
            <a:r>
              <a:rPr lang="de-CH" sz="1200" dirty="0" smtClean="0"/>
              <a:t>		+</a:t>
            </a:r>
            <a:endParaRPr lang="de-CH" sz="1200" dirty="0"/>
          </a:p>
          <a:p>
            <a:r>
              <a:rPr lang="de-CH" sz="1200" dirty="0"/>
              <a:t>- Eigenverantwortung	</a:t>
            </a:r>
            <a:r>
              <a:rPr lang="de-CH" sz="1200" dirty="0" smtClean="0"/>
              <a:t>	+</a:t>
            </a:r>
            <a:r>
              <a:rPr lang="de-CH" sz="1200" dirty="0"/>
              <a:t>	</a:t>
            </a:r>
            <a:r>
              <a:rPr lang="de-CH" sz="1200" dirty="0" smtClean="0"/>
              <a:t>- </a:t>
            </a:r>
            <a:r>
              <a:rPr lang="de-CH" sz="1200" dirty="0"/>
              <a:t>steigende Verantwortung bei </a:t>
            </a:r>
            <a:r>
              <a:rPr lang="de-CH" sz="1200" dirty="0" smtClean="0"/>
              <a:t>Gemeinde</a:t>
            </a:r>
            <a:r>
              <a:rPr lang="de-CH" sz="1200" dirty="0"/>
              <a:t>	</a:t>
            </a:r>
            <a:r>
              <a:rPr lang="de-CH" sz="1200" dirty="0" smtClean="0"/>
              <a:t>	-</a:t>
            </a:r>
            <a:endParaRPr lang="de-CH" sz="1200" dirty="0"/>
          </a:p>
          <a:p>
            <a:r>
              <a:rPr lang="de-CH" sz="1200" dirty="0"/>
              <a:t>- Reduktion Strukturerhaltung	+	- Fehlerrisiko in </a:t>
            </a:r>
            <a:r>
              <a:rPr lang="de-CH" sz="1200" dirty="0" smtClean="0"/>
              <a:t>Gemeindebuchhaltungen </a:t>
            </a:r>
            <a:r>
              <a:rPr lang="de-CH" sz="1200" dirty="0"/>
              <a:t>steigt	+</a:t>
            </a:r>
          </a:p>
          <a:p>
            <a:r>
              <a:rPr lang="de-CH" sz="1200" dirty="0"/>
              <a:t>	</a:t>
            </a:r>
            <a:r>
              <a:rPr lang="de-CH" sz="1200" dirty="0" smtClean="0"/>
              <a:t>	</a:t>
            </a:r>
            <a:r>
              <a:rPr lang="de-CH" sz="1200" dirty="0"/>
              <a:t>	</a:t>
            </a:r>
            <a:r>
              <a:rPr lang="de-CH" sz="1200" dirty="0" smtClean="0"/>
              <a:t>	- </a:t>
            </a:r>
            <a:r>
              <a:rPr lang="de-CH" sz="1200" dirty="0"/>
              <a:t>Gemeinden sind überfordert	</a:t>
            </a:r>
            <a:r>
              <a:rPr lang="de-CH" sz="1200" dirty="0" smtClean="0"/>
              <a:t>	+</a:t>
            </a:r>
            <a:endParaRPr lang="de-CH" sz="1200" dirty="0"/>
          </a:p>
          <a:p>
            <a:endParaRPr lang="de-CH" sz="1200" dirty="0" smtClean="0"/>
          </a:p>
          <a:p>
            <a:r>
              <a:rPr lang="de-CH" sz="1200" dirty="0"/>
              <a:t>	</a:t>
            </a:r>
            <a:r>
              <a:rPr lang="de-CH" sz="1200" dirty="0" smtClean="0"/>
              <a:t>							Legende</a:t>
            </a:r>
            <a:r>
              <a:rPr lang="de-CH" sz="1200" dirty="0"/>
              <a:t>:</a:t>
            </a:r>
          </a:p>
          <a:p>
            <a:r>
              <a:rPr lang="de-CH" sz="1200" dirty="0" smtClean="0"/>
              <a:t>                                                                                                                                                                                           	+ </a:t>
            </a:r>
            <a:r>
              <a:rPr lang="de-CH" sz="1200" dirty="0"/>
              <a:t>= trifft zu</a:t>
            </a:r>
          </a:p>
          <a:p>
            <a:r>
              <a:rPr lang="de-CH" sz="1200" dirty="0" smtClean="0"/>
              <a:t>                                                                                                                                                                                            	- </a:t>
            </a:r>
            <a:r>
              <a:rPr lang="de-CH" sz="1200" dirty="0"/>
              <a:t>= trifft nicht zu</a:t>
            </a:r>
          </a:p>
          <a:p>
            <a:endParaRPr lang="fr-FR" sz="1200" b="1" i="1" dirty="0" smtClean="0"/>
          </a:p>
        </p:txBody>
      </p:sp>
    </p:spTree>
    <p:extLst>
      <p:ext uri="{BB962C8B-B14F-4D97-AF65-F5344CB8AC3E}">
        <p14:creationId xmlns:p14="http://schemas.microsoft.com/office/powerpoint/2010/main" val="9164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68656"/>
            <a:ext cx="8827931" cy="2862322"/>
          </a:xfrm>
          <a:prstGeom prst="rect">
            <a:avLst/>
          </a:prstGeom>
          <a:noFill/>
        </p:spPr>
        <p:txBody>
          <a:bodyPr wrap="square" rtlCol="0">
            <a:spAutoFit/>
          </a:bodyPr>
          <a:lstStyle/>
          <a:p>
            <a:r>
              <a:rPr lang="fr-FR" sz="1200" b="1" i="1" dirty="0"/>
              <a:t>Atelier </a:t>
            </a:r>
            <a:r>
              <a:rPr lang="fr-FR" sz="1200" b="1" i="1" dirty="0" smtClean="0"/>
              <a:t>Fallegger (Fortsetzung):</a:t>
            </a:r>
          </a:p>
          <a:p>
            <a:endParaRPr lang="fr-FR" sz="1200" b="1" i="1" dirty="0"/>
          </a:p>
          <a:p>
            <a:r>
              <a:rPr lang="fr-FR" sz="1200" dirty="0" smtClean="0"/>
              <a:t>Mindestanforderungen:</a:t>
            </a:r>
          </a:p>
          <a:p>
            <a:r>
              <a:rPr lang="de-CH" sz="1200" dirty="0"/>
              <a:t>- </a:t>
            </a:r>
            <a:r>
              <a:rPr lang="de-CH" sz="1200" dirty="0" smtClean="0"/>
              <a:t> Kontrollberichte </a:t>
            </a:r>
            <a:r>
              <a:rPr lang="de-CH" sz="1200" dirty="0"/>
              <a:t>Rechnungsprüfungsorgan	</a:t>
            </a:r>
            <a:r>
              <a:rPr lang="de-CH" sz="1200" dirty="0" smtClean="0"/>
              <a:t>		+++</a:t>
            </a:r>
            <a:endParaRPr lang="de-CH" sz="1200" dirty="0"/>
          </a:p>
          <a:p>
            <a:r>
              <a:rPr lang="de-CH" sz="1200" dirty="0"/>
              <a:t>- </a:t>
            </a:r>
            <a:r>
              <a:rPr lang="de-CH" sz="1200" dirty="0" smtClean="0"/>
              <a:t> Schulungen</a:t>
            </a:r>
            <a:r>
              <a:rPr lang="de-CH" sz="1200" dirty="0"/>
              <a:t>, Beratungen	</a:t>
            </a:r>
            <a:r>
              <a:rPr lang="de-CH" sz="1200" dirty="0" smtClean="0"/>
              <a:t>			+++</a:t>
            </a:r>
            <a:endParaRPr lang="de-CH" sz="1200" dirty="0"/>
          </a:p>
          <a:p>
            <a:r>
              <a:rPr lang="de-CH" sz="1200" dirty="0"/>
              <a:t>- </a:t>
            </a:r>
            <a:r>
              <a:rPr lang="de-CH" sz="1200" dirty="0" smtClean="0"/>
              <a:t> Einhaltung </a:t>
            </a:r>
            <a:r>
              <a:rPr lang="de-CH" sz="1200" dirty="0"/>
              <a:t>Finanzplanung / Finanzkennzahlen	</a:t>
            </a:r>
            <a:r>
              <a:rPr lang="de-CH" sz="1200" dirty="0" smtClean="0"/>
              <a:t>	++</a:t>
            </a:r>
            <a:endParaRPr lang="de-CH" sz="1200" dirty="0"/>
          </a:p>
          <a:p>
            <a:r>
              <a:rPr lang="de-CH" sz="1200" dirty="0"/>
              <a:t>- </a:t>
            </a:r>
            <a:r>
              <a:rPr lang="de-CH" sz="1200" dirty="0" smtClean="0"/>
              <a:t> IKS </a:t>
            </a:r>
            <a:r>
              <a:rPr lang="de-CH" sz="1200" dirty="0"/>
              <a:t>/ RM vorhanden und eingehalten	</a:t>
            </a:r>
            <a:r>
              <a:rPr lang="de-CH" sz="1200" dirty="0" smtClean="0"/>
              <a:t>		++</a:t>
            </a:r>
            <a:endParaRPr lang="de-CH" sz="1200" dirty="0"/>
          </a:p>
          <a:p>
            <a:r>
              <a:rPr lang="de-CH" sz="1200" dirty="0"/>
              <a:t>- </a:t>
            </a:r>
            <a:r>
              <a:rPr lang="de-CH" sz="1200" dirty="0" smtClean="0"/>
              <a:t> Definition </a:t>
            </a:r>
            <a:r>
              <a:rPr lang="de-CH" sz="1200" dirty="0"/>
              <a:t>von Prüfungsstandards (Rechnungslegung + Prüfung)	++</a:t>
            </a:r>
          </a:p>
          <a:p>
            <a:r>
              <a:rPr lang="de-CH" sz="1200" dirty="0"/>
              <a:t>- </a:t>
            </a:r>
            <a:r>
              <a:rPr lang="de-CH" sz="1200" dirty="0" smtClean="0"/>
              <a:t> Analyse </a:t>
            </a:r>
            <a:r>
              <a:rPr lang="de-CH" sz="1200" dirty="0"/>
              <a:t>Eigenkapitalsituation	</a:t>
            </a:r>
            <a:r>
              <a:rPr lang="de-CH" sz="1200" dirty="0" smtClean="0"/>
              <a:t>		+</a:t>
            </a:r>
            <a:endParaRPr lang="de-CH" sz="1200" dirty="0"/>
          </a:p>
          <a:p>
            <a:r>
              <a:rPr lang="de-CH" sz="1200" dirty="0"/>
              <a:t>- </a:t>
            </a:r>
            <a:r>
              <a:rPr lang="de-CH" sz="1200" dirty="0" smtClean="0"/>
              <a:t> Analyse </a:t>
            </a:r>
            <a:r>
              <a:rPr lang="de-CH" sz="1200" dirty="0"/>
              <a:t>Ertragslage / Steuerfuss	</a:t>
            </a:r>
            <a:r>
              <a:rPr lang="de-CH" sz="1200" dirty="0" smtClean="0"/>
              <a:t>		+</a:t>
            </a:r>
            <a:endParaRPr lang="de-CH" sz="1200" dirty="0"/>
          </a:p>
          <a:p>
            <a:r>
              <a:rPr lang="de-CH" sz="1200" dirty="0"/>
              <a:t>- </a:t>
            </a:r>
            <a:r>
              <a:rPr lang="de-CH" sz="1200" dirty="0" smtClean="0"/>
              <a:t> Gemeindeversammlung </a:t>
            </a:r>
            <a:r>
              <a:rPr lang="de-CH" sz="1200" dirty="0"/>
              <a:t>durchgeführt	</a:t>
            </a:r>
            <a:r>
              <a:rPr lang="de-CH" sz="1200" dirty="0" smtClean="0"/>
              <a:t>		-</a:t>
            </a:r>
            <a:endParaRPr lang="de-CH" sz="1200" dirty="0"/>
          </a:p>
          <a:p>
            <a:r>
              <a:rPr lang="de-CH" sz="1200" dirty="0"/>
              <a:t>- </a:t>
            </a:r>
            <a:r>
              <a:rPr lang="de-CH" sz="1200" dirty="0" smtClean="0"/>
              <a:t> Protokollierung </a:t>
            </a:r>
            <a:r>
              <a:rPr lang="de-CH" sz="1200" dirty="0"/>
              <a:t>der Gemeindeversammlung	</a:t>
            </a:r>
            <a:r>
              <a:rPr lang="de-CH" sz="1200" dirty="0" smtClean="0"/>
              <a:t>	-</a:t>
            </a:r>
            <a:endParaRPr lang="de-CH" sz="1200" dirty="0"/>
          </a:p>
          <a:p>
            <a:r>
              <a:rPr lang="de-CH" sz="1200" dirty="0"/>
              <a:t>- </a:t>
            </a:r>
            <a:r>
              <a:rPr lang="de-CH" sz="1200" dirty="0" smtClean="0"/>
              <a:t> Einhaltung </a:t>
            </a:r>
            <a:r>
              <a:rPr lang="de-CH" sz="1200" dirty="0"/>
              <a:t>Aktivierungsgrenzen	</a:t>
            </a:r>
            <a:r>
              <a:rPr lang="de-CH" sz="1200" dirty="0" smtClean="0"/>
              <a:t>		-</a:t>
            </a:r>
            <a:endParaRPr lang="de-CH" sz="1200" dirty="0"/>
          </a:p>
          <a:p>
            <a:r>
              <a:rPr lang="de-CH" sz="1200" dirty="0"/>
              <a:t>- </a:t>
            </a:r>
            <a:r>
              <a:rPr lang="de-CH" sz="1200" dirty="0" smtClean="0"/>
              <a:t> Einhaltung </a:t>
            </a:r>
            <a:r>
              <a:rPr lang="de-CH" sz="1200" dirty="0"/>
              <a:t>Kreditrecht	</a:t>
            </a:r>
            <a:r>
              <a:rPr lang="de-CH" sz="1200" dirty="0" smtClean="0"/>
              <a:t>			-</a:t>
            </a:r>
            <a:endParaRPr lang="de-CH" sz="1200" dirty="0"/>
          </a:p>
          <a:p>
            <a:endParaRPr lang="fr-FR" sz="1200" dirty="0"/>
          </a:p>
        </p:txBody>
      </p:sp>
    </p:spTree>
    <p:extLst>
      <p:ext uri="{BB962C8B-B14F-4D97-AF65-F5344CB8AC3E}">
        <p14:creationId xmlns:p14="http://schemas.microsoft.com/office/powerpoint/2010/main" val="119065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en 4"/>
          <p:cNvGrpSpPr/>
          <p:nvPr/>
        </p:nvGrpSpPr>
        <p:grpSpPr>
          <a:xfrm>
            <a:off x="35496" y="1"/>
            <a:ext cx="9073007" cy="1412775"/>
            <a:chOff x="0" y="0"/>
            <a:chExt cx="8221563" cy="4525963"/>
          </a:xfrm>
        </p:grpSpPr>
        <p:sp>
          <p:nvSpPr>
            <p:cNvPr id="6" name="Abgerundetes Rechteck 5"/>
            <p:cNvSpPr/>
            <p:nvPr/>
          </p:nvSpPr>
          <p:spPr>
            <a:xfrm>
              <a:off x="0" y="0"/>
              <a:ext cx="8221563" cy="45259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Abgerundetes Rechteck 4"/>
            <p:cNvSpPr/>
            <p:nvPr/>
          </p:nvSpPr>
          <p:spPr>
            <a:xfrm>
              <a:off x="132561" y="132561"/>
              <a:ext cx="7956441" cy="4260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de-CH" sz="1400" b="1" dirty="0"/>
                <a:t>Skizzieren Sie die Eckpunkte der "idealen Aufsicht" - welches sind die griffigsten Instrumente und Mittel, welche die Erreichung der definierten Mindestziele erlauben</a:t>
              </a:r>
              <a:r>
                <a:rPr lang="de-CH" sz="1400" b="1" dirty="0" smtClean="0"/>
                <a:t>?</a:t>
              </a:r>
            </a:p>
            <a:p>
              <a:pPr lvl="0" algn="ctr" defTabSz="1955800">
                <a:lnSpc>
                  <a:spcPct val="90000"/>
                </a:lnSpc>
                <a:spcBef>
                  <a:spcPct val="0"/>
                </a:spcBef>
                <a:spcAft>
                  <a:spcPct val="35000"/>
                </a:spcAft>
              </a:pPr>
              <a:r>
                <a:rPr lang="de-CH" sz="1400" b="1" kern="1200" dirty="0" smtClean="0"/>
                <a:t>__________</a:t>
              </a:r>
            </a:p>
            <a:p>
              <a:pPr lvl="0" algn="ctr" defTabSz="1955800">
                <a:lnSpc>
                  <a:spcPct val="90000"/>
                </a:lnSpc>
                <a:spcBef>
                  <a:spcPct val="0"/>
                </a:spcBef>
                <a:spcAft>
                  <a:spcPct val="35000"/>
                </a:spcAft>
              </a:pPr>
              <a:r>
                <a:rPr lang="fr-FR" sz="1400" b="1" dirty="0"/>
                <a:t>Décrivez les points essentiels d’une « surveillance idéale» - quels sont les instruments et outils pratiques les plus efficaces pour atteindre les objectifs minimaux  définis ?</a:t>
              </a:r>
            </a:p>
            <a:p>
              <a:pPr lvl="0" algn="ctr" defTabSz="1955800">
                <a:lnSpc>
                  <a:spcPct val="90000"/>
                </a:lnSpc>
                <a:spcBef>
                  <a:spcPct val="0"/>
                </a:spcBef>
                <a:spcAft>
                  <a:spcPct val="35000"/>
                </a:spcAft>
              </a:pPr>
              <a:endParaRPr lang="de-CH" sz="1400" b="1" kern="1200" dirty="0"/>
            </a:p>
          </p:txBody>
        </p:sp>
      </p:grpSp>
      <p:sp>
        <p:nvSpPr>
          <p:cNvPr id="4" name="Textfeld 3"/>
          <p:cNvSpPr txBox="1"/>
          <p:nvPr/>
        </p:nvSpPr>
        <p:spPr>
          <a:xfrm>
            <a:off x="10574" y="1412776"/>
            <a:ext cx="8780428" cy="1384995"/>
          </a:xfrm>
          <a:prstGeom prst="rect">
            <a:avLst/>
          </a:prstGeom>
          <a:noFill/>
        </p:spPr>
        <p:txBody>
          <a:bodyPr wrap="square" rtlCol="0">
            <a:spAutoFit/>
          </a:bodyPr>
          <a:lstStyle/>
          <a:p>
            <a:r>
              <a:rPr lang="fr-FR" sz="1200" b="1" i="1" dirty="0"/>
              <a:t>Atelier francophone</a:t>
            </a:r>
            <a:r>
              <a:rPr lang="fr-FR" sz="1200" b="1" i="1" dirty="0" smtClean="0"/>
              <a:t>:</a:t>
            </a:r>
          </a:p>
          <a:p>
            <a:endParaRPr lang="fr-FR" sz="1200" b="1" i="1" dirty="0"/>
          </a:p>
          <a:p>
            <a:r>
              <a:rPr lang="fr-FR" sz="1200" dirty="0" smtClean="0"/>
              <a:t>Instruments </a:t>
            </a:r>
            <a:r>
              <a:rPr lang="fr-FR" sz="1200" dirty="0"/>
              <a:t>et outils efficaces</a:t>
            </a:r>
          </a:p>
          <a:p>
            <a:r>
              <a:rPr lang="fr-FR" sz="1200" dirty="0"/>
              <a:t>L’objectif principal est d’éviter qu’une commune ne se retrouve en situation de découvert au bilan </a:t>
            </a:r>
          </a:p>
          <a:p>
            <a:r>
              <a:rPr lang="fr-FR" sz="1200" dirty="0"/>
              <a:t>Les outils :</a:t>
            </a:r>
          </a:p>
          <a:p>
            <a:r>
              <a:rPr lang="fr-FR" sz="1200" dirty="0"/>
              <a:t>Plan financier et des tâches (GE ; NE)</a:t>
            </a:r>
          </a:p>
          <a:p>
            <a:r>
              <a:rPr lang="fr-FR" sz="1200" dirty="0"/>
              <a:t>Un contrôle des comptes et des budgets</a:t>
            </a:r>
          </a:p>
        </p:txBody>
      </p:sp>
      <p:sp>
        <p:nvSpPr>
          <p:cNvPr id="8" name="Textfeld 7"/>
          <p:cNvSpPr txBox="1"/>
          <p:nvPr/>
        </p:nvSpPr>
        <p:spPr>
          <a:xfrm>
            <a:off x="0" y="2797771"/>
            <a:ext cx="9001000" cy="3046988"/>
          </a:xfrm>
          <a:prstGeom prst="rect">
            <a:avLst/>
          </a:prstGeom>
          <a:noFill/>
        </p:spPr>
        <p:txBody>
          <a:bodyPr wrap="square" rtlCol="0">
            <a:spAutoFit/>
          </a:bodyPr>
          <a:lstStyle/>
          <a:p>
            <a:r>
              <a:rPr lang="fr-FR" sz="1200" b="1" i="1" dirty="0" smtClean="0"/>
              <a:t>Atelier Fallegger:</a:t>
            </a:r>
          </a:p>
          <a:p>
            <a:endParaRPr lang="fr-FR" sz="1200" b="1" i="1" dirty="0" smtClean="0"/>
          </a:p>
          <a:p>
            <a:r>
              <a:rPr lang="de-CH" sz="1200" dirty="0" smtClean="0"/>
              <a:t>-  Risikobeurteilung</a:t>
            </a:r>
            <a:r>
              <a:rPr lang="de-CH" sz="1200" dirty="0"/>
              <a:t>	</a:t>
            </a:r>
            <a:r>
              <a:rPr lang="de-CH" sz="1200" dirty="0" smtClean="0"/>
              <a:t>	     +++</a:t>
            </a:r>
            <a:endParaRPr lang="de-CH" sz="1200" dirty="0"/>
          </a:p>
          <a:p>
            <a:r>
              <a:rPr lang="de-CH" sz="1200" dirty="0"/>
              <a:t>- </a:t>
            </a:r>
            <a:r>
              <a:rPr lang="de-CH" sz="1200" dirty="0" smtClean="0"/>
              <a:t> Kennzahlensysteme</a:t>
            </a:r>
            <a:r>
              <a:rPr lang="de-CH" sz="1200" dirty="0"/>
              <a:t>	</a:t>
            </a:r>
            <a:r>
              <a:rPr lang="de-CH" sz="1200" dirty="0" smtClean="0"/>
              <a:t>	     +++</a:t>
            </a:r>
            <a:endParaRPr lang="de-CH" sz="1200" dirty="0"/>
          </a:p>
          <a:p>
            <a:r>
              <a:rPr lang="de-CH" sz="1200" dirty="0"/>
              <a:t>- </a:t>
            </a:r>
            <a:r>
              <a:rPr lang="de-CH" sz="1200" dirty="0" smtClean="0"/>
              <a:t> Schulung</a:t>
            </a:r>
            <a:r>
              <a:rPr lang="de-CH" sz="1200" dirty="0"/>
              <a:t>	</a:t>
            </a:r>
            <a:r>
              <a:rPr lang="de-CH" sz="1200" dirty="0" smtClean="0"/>
              <a:t>		     +++</a:t>
            </a:r>
            <a:endParaRPr lang="de-CH" sz="1200" dirty="0"/>
          </a:p>
          <a:p>
            <a:r>
              <a:rPr lang="de-CH" sz="1200" dirty="0"/>
              <a:t>- </a:t>
            </a:r>
            <a:r>
              <a:rPr lang="de-CH" sz="1200" dirty="0" smtClean="0"/>
              <a:t> einheitliche </a:t>
            </a:r>
            <a:r>
              <a:rPr lang="de-CH" sz="1200" dirty="0"/>
              <a:t>Prüfungsvorgaben	</a:t>
            </a:r>
            <a:r>
              <a:rPr lang="de-CH" sz="1200" dirty="0" smtClean="0"/>
              <a:t>     ++</a:t>
            </a:r>
            <a:endParaRPr lang="de-CH" sz="1200" dirty="0"/>
          </a:p>
          <a:p>
            <a:r>
              <a:rPr lang="de-CH" sz="1200" dirty="0"/>
              <a:t>- </a:t>
            </a:r>
            <a:r>
              <a:rPr lang="de-CH" sz="1200" dirty="0" smtClean="0"/>
              <a:t> Stetigkeit </a:t>
            </a:r>
            <a:r>
              <a:rPr lang="de-CH" sz="1200" dirty="0"/>
              <a:t>der Prüfung	</a:t>
            </a:r>
            <a:r>
              <a:rPr lang="de-CH" sz="1200" dirty="0" smtClean="0"/>
              <a:t>	     ++</a:t>
            </a:r>
            <a:endParaRPr lang="de-CH" sz="1200" dirty="0"/>
          </a:p>
          <a:p>
            <a:r>
              <a:rPr lang="de-CH" sz="1200" dirty="0" smtClean="0"/>
              <a:t>-  Definition </a:t>
            </a:r>
            <a:r>
              <a:rPr lang="de-CH" sz="1200" dirty="0"/>
              <a:t>von "umsetzbaren" </a:t>
            </a:r>
            <a:r>
              <a:rPr lang="de-CH" sz="1200" dirty="0" smtClean="0"/>
              <a:t>Massnahmen   ++</a:t>
            </a:r>
          </a:p>
          <a:p>
            <a:pPr marL="171450" indent="-171450">
              <a:buFontTx/>
              <a:buChar char="-"/>
            </a:pPr>
            <a:endParaRPr lang="de-CH" sz="1200" dirty="0"/>
          </a:p>
          <a:p>
            <a:pPr marL="171450" indent="-171450">
              <a:buFontTx/>
              <a:buChar char="-"/>
            </a:pPr>
            <a:endParaRPr lang="de-CH" sz="1200" dirty="0"/>
          </a:p>
          <a:p>
            <a:r>
              <a:rPr lang="de-CH" sz="1200" i="1" dirty="0"/>
              <a:t>Eckpunkte der idealen Aufsicht</a:t>
            </a:r>
          </a:p>
          <a:p>
            <a:r>
              <a:rPr lang="de-CH" sz="1200" dirty="0"/>
              <a:t>- </a:t>
            </a:r>
            <a:r>
              <a:rPr lang="de-CH" sz="1200" dirty="0" smtClean="0"/>
              <a:t> partnerschaftliches </a:t>
            </a:r>
            <a:r>
              <a:rPr lang="de-CH" sz="1200" dirty="0"/>
              <a:t>Verhältnis </a:t>
            </a:r>
            <a:r>
              <a:rPr lang="de-CH" sz="1200" dirty="0" smtClean="0"/>
              <a:t>zwischen Gemeinde </a:t>
            </a:r>
            <a:r>
              <a:rPr lang="de-CH" sz="1200" dirty="0"/>
              <a:t>und Aufsicht	+++</a:t>
            </a:r>
          </a:p>
          <a:p>
            <a:r>
              <a:rPr lang="de-CH" sz="1200" dirty="0"/>
              <a:t>- </a:t>
            </a:r>
            <a:r>
              <a:rPr lang="de-CH" sz="1200" dirty="0" smtClean="0"/>
              <a:t> Transparenz</a:t>
            </a:r>
            <a:r>
              <a:rPr lang="de-CH" sz="1200" dirty="0"/>
              <a:t>	</a:t>
            </a:r>
            <a:r>
              <a:rPr lang="de-CH" sz="1200" dirty="0" smtClean="0"/>
              <a:t>				+++</a:t>
            </a:r>
            <a:endParaRPr lang="de-CH" sz="1200" dirty="0"/>
          </a:p>
          <a:p>
            <a:r>
              <a:rPr lang="de-CH" sz="1200" dirty="0"/>
              <a:t>- </a:t>
            </a:r>
            <a:r>
              <a:rPr lang="de-CH" sz="1200" dirty="0" smtClean="0"/>
              <a:t> Nutzen </a:t>
            </a:r>
            <a:r>
              <a:rPr lang="de-CH" sz="1200" dirty="0"/>
              <a:t>für Gemeinde	</a:t>
            </a:r>
            <a:r>
              <a:rPr lang="de-CH" sz="1200" dirty="0" smtClean="0"/>
              <a:t>			++</a:t>
            </a:r>
            <a:endParaRPr lang="de-CH" sz="1200" dirty="0"/>
          </a:p>
          <a:p>
            <a:r>
              <a:rPr lang="de-CH" sz="1200" dirty="0"/>
              <a:t>- </a:t>
            </a:r>
            <a:r>
              <a:rPr lang="de-CH" sz="1200" dirty="0" smtClean="0"/>
              <a:t> Nutzen </a:t>
            </a:r>
            <a:r>
              <a:rPr lang="de-CH" sz="1200" dirty="0"/>
              <a:t>für Kanton	</a:t>
            </a:r>
            <a:r>
              <a:rPr lang="de-CH" sz="1200" dirty="0" smtClean="0"/>
              <a:t>			++</a:t>
            </a:r>
            <a:endParaRPr lang="de-CH" sz="1200" dirty="0"/>
          </a:p>
          <a:p>
            <a:endParaRPr lang="fr-FR" sz="1200" b="1" i="1" dirty="0" smtClean="0"/>
          </a:p>
        </p:txBody>
      </p:sp>
    </p:spTree>
    <p:extLst>
      <p:ext uri="{BB962C8B-B14F-4D97-AF65-F5344CB8AC3E}">
        <p14:creationId xmlns:p14="http://schemas.microsoft.com/office/powerpoint/2010/main" val="48057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07504" y="33558"/>
            <a:ext cx="8928992" cy="1739257"/>
            <a:chOff x="0" y="0"/>
            <a:chExt cx="8557706" cy="4525963"/>
          </a:xfrm>
        </p:grpSpPr>
        <p:sp>
          <p:nvSpPr>
            <p:cNvPr id="5" name="Abgerundetes Rechteck 4"/>
            <p:cNvSpPr/>
            <p:nvPr/>
          </p:nvSpPr>
          <p:spPr>
            <a:xfrm>
              <a:off x="0" y="0"/>
              <a:ext cx="8557706" cy="45259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Abgerundetes Rechteck 4"/>
            <p:cNvSpPr/>
            <p:nvPr/>
          </p:nvSpPr>
          <p:spPr>
            <a:xfrm>
              <a:off x="132561" y="132561"/>
              <a:ext cx="7956441" cy="4260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de-CH" sz="1400" b="1" dirty="0"/>
                <a:t>Ist die Aufsicht weg von den bisher primär vergangenheitsorientierten Prüfungen vermehrt auf zukunftsorientierte Prüfungen auszurichten? Welche sinnvollen Instrumente und Mittel stehen hierzu zur Verfügung? Welche Beurteilungen stehen im Vordergrund</a:t>
              </a:r>
              <a:r>
                <a:rPr lang="de-CH" sz="1400" b="1" dirty="0" smtClean="0"/>
                <a:t>?</a:t>
              </a:r>
            </a:p>
            <a:p>
              <a:pPr lvl="0" algn="ctr" defTabSz="1955800">
                <a:lnSpc>
                  <a:spcPct val="90000"/>
                </a:lnSpc>
                <a:spcBef>
                  <a:spcPct val="0"/>
                </a:spcBef>
                <a:spcAft>
                  <a:spcPct val="35000"/>
                </a:spcAft>
              </a:pPr>
              <a:r>
                <a:rPr lang="de-CH" sz="1400" b="1" kern="1200" dirty="0" smtClean="0"/>
                <a:t>__________</a:t>
              </a:r>
            </a:p>
            <a:p>
              <a:pPr lvl="0" algn="ctr" defTabSz="1955800">
                <a:lnSpc>
                  <a:spcPct val="90000"/>
                </a:lnSpc>
                <a:spcBef>
                  <a:spcPct val="0"/>
                </a:spcBef>
                <a:spcAft>
                  <a:spcPct val="35000"/>
                </a:spcAft>
              </a:pPr>
              <a:r>
                <a:rPr lang="fr-FR" sz="1400" b="1" dirty="0"/>
                <a:t>Est-ce que la surveillance, jusqu’à présent orientée vers le passé, doit plutôt se réorienter vers le futur ? Quels sont les instruments significatifs et moyens disponibles pour le faire ? Quelles évaluations sont à privilégier ? </a:t>
              </a:r>
            </a:p>
            <a:p>
              <a:pPr lvl="0" algn="ctr" defTabSz="1955800">
                <a:lnSpc>
                  <a:spcPct val="90000"/>
                </a:lnSpc>
                <a:spcBef>
                  <a:spcPct val="0"/>
                </a:spcBef>
                <a:spcAft>
                  <a:spcPct val="35000"/>
                </a:spcAft>
              </a:pPr>
              <a:endParaRPr lang="de-CH" sz="1400" b="1" kern="1200" dirty="0"/>
            </a:p>
          </p:txBody>
        </p:sp>
      </p:grpSp>
      <p:sp>
        <p:nvSpPr>
          <p:cNvPr id="2" name="Textfeld 1"/>
          <p:cNvSpPr txBox="1"/>
          <p:nvPr/>
        </p:nvSpPr>
        <p:spPr>
          <a:xfrm>
            <a:off x="-9424" y="1772815"/>
            <a:ext cx="9153424" cy="1569660"/>
          </a:xfrm>
          <a:prstGeom prst="rect">
            <a:avLst/>
          </a:prstGeom>
          <a:noFill/>
        </p:spPr>
        <p:txBody>
          <a:bodyPr wrap="square" rtlCol="0">
            <a:spAutoFit/>
          </a:bodyPr>
          <a:lstStyle/>
          <a:p>
            <a:r>
              <a:rPr lang="fr-FR" sz="1200" b="1" i="1" dirty="0"/>
              <a:t>Atelier francophone</a:t>
            </a:r>
            <a:r>
              <a:rPr lang="fr-FR" sz="1200" b="1" i="1" dirty="0" smtClean="0"/>
              <a:t>:</a:t>
            </a:r>
          </a:p>
          <a:p>
            <a:endParaRPr lang="fr-FR" sz="1200" b="1" i="1" dirty="0"/>
          </a:p>
          <a:p>
            <a:r>
              <a:rPr lang="fr-FR" sz="1200" dirty="0" smtClean="0"/>
              <a:t>Les </a:t>
            </a:r>
            <a:r>
              <a:rPr lang="fr-FR" sz="1200" dirty="0"/>
              <a:t>deux perspectives – passé, avenir – sont indispensables !</a:t>
            </a:r>
          </a:p>
          <a:p>
            <a:r>
              <a:rPr lang="fr-FR" sz="1200" dirty="0"/>
              <a:t>Celles sur l’avenir, fondées sur un plan financier et des tâches et des indicateurs, ne peuvent cependant pas fonder des mesures coercitives de la part de l’Etat</a:t>
            </a:r>
          </a:p>
          <a:p>
            <a:r>
              <a:rPr lang="fr-FR" sz="1200" dirty="0"/>
              <a:t>Celles sur le passé peuvent a contrario fonder des mesures coercitives – augmentation de la fiscalité imposée si les conditions sont remplies par ex en situation de découvert au bilan</a:t>
            </a:r>
          </a:p>
          <a:p>
            <a:r>
              <a:rPr lang="fr-FR" sz="1200" dirty="0"/>
              <a:t>L’évaluation à privilégier est l’évolution de la fortune nette.</a:t>
            </a:r>
          </a:p>
        </p:txBody>
      </p:sp>
      <p:sp>
        <p:nvSpPr>
          <p:cNvPr id="7" name="Textfeld 6"/>
          <p:cNvSpPr txBox="1"/>
          <p:nvPr/>
        </p:nvSpPr>
        <p:spPr>
          <a:xfrm>
            <a:off x="-3218" y="3342475"/>
            <a:ext cx="8784976" cy="3785652"/>
          </a:xfrm>
          <a:prstGeom prst="rect">
            <a:avLst/>
          </a:prstGeom>
          <a:noFill/>
        </p:spPr>
        <p:txBody>
          <a:bodyPr wrap="square" rtlCol="0">
            <a:spAutoFit/>
          </a:bodyPr>
          <a:lstStyle/>
          <a:p>
            <a:r>
              <a:rPr lang="de-CH" sz="1200" b="1" i="1" dirty="0"/>
              <a:t>Atelier </a:t>
            </a:r>
            <a:r>
              <a:rPr lang="de-CH" sz="1200" b="1" i="1" dirty="0" smtClean="0"/>
              <a:t>Bertschi:</a:t>
            </a:r>
          </a:p>
          <a:p>
            <a:r>
              <a:rPr lang="de-CH" sz="1200" dirty="0"/>
              <a:t>Für meisten Anwesenden sind die abgeschlossenen Jahresrechnungen Basis für die Finanzaufsicht. Der Blick muss aber in die Zukunft gerichtet werden. Der Vertreter von GL bemerkt, dass je weiter in die Zukunft geblickt wird, die Planungsunsicherheiten grösser werden und dass zudem häufig zu pessimistisch budgetiert wird. Daher werden beispielsweise auch in TG und SO primär die Jahresrechnung angeschaut (lieber auf gefestigte Daten aufbauen, als Mutmassungen über die Zukunft machen). In ZH gilt dasselbe. Es ist dort aber eine Gesetzesänderung geplant, mit welcher die Gemeinden verpflichtet werden, Budgets und Finanzpläne zu veröffentlichen. Dadurch entsteht eine präventive Wirkung. In BL beispielsweise müssen die Einwohnergemeinden auch die Budgets einreichen. Diese werden aber nur dann vertieft angeschaut, wenn bereits die letzten abgeschlossenen Jahresrechnungen Anlass zur Sorge geben. In VS müssen die Budgets ebenfalls eingereicht werden. Diese müssen ausgeglichen sein oder der budgetierte Aufwandüberschuss muss über das Eigenkapital gedeckt sein. Die Finanzsituation verändert sich nicht von Jahr zu Jahr und insofern muss nicht zu früh interveniert werden. Im AG muss zusammen mit dem Budget ein Aufgaben- und Finanzplan eingereicht werden. Die Aufsicht ist zukunftsorientiert: Es werden 7 Jahre angeschaut (2 Rechnungen, Budget und 4 Planjahre). Das Gesamtergebnis über diese 7 Jahre muss positiv sein oder ein allfälliger Aufwandüberschuss über das Eigenkapital gedeckt sein. Die Qualität der Plandaten ist in den letzten Jahren besser geworden. Der AG stellt den Gemeinden auf der Homepage ein Tool für Finanzplan zur Verfügung. Der Gruppenleiter stellt die Frage, ob wegen der HRM2-Umstellung (Abschreibungen wirken viel länger in die Zukunft) anstelle der Aufgaben- und Finanzpläne, welche erstens mit einer Unsicherheit behaftet sind und zweitens nicht die ganze Nutzungsdauer von Anlagen umfassen, nicht eher längerfristige Investitionspläne begutachtet werden müssten. Anhand dieser könnten die Tragbarkeit von Investitionen berechnet werden. Der Vertreter von GL findet diesen Aspekt interessant. Die Mehrheit der Anwesenden ist aber der Meinung, dass man es den Gemeinden freistellen soll, welche Investitionen sie tätigen wollen und wie sie diese zeitlich staffeln.</a:t>
            </a:r>
          </a:p>
          <a:p>
            <a:endParaRPr lang="de-CH" sz="1200" b="1" i="1" dirty="0"/>
          </a:p>
        </p:txBody>
      </p:sp>
    </p:spTree>
    <p:extLst>
      <p:ext uri="{BB962C8B-B14F-4D97-AF65-F5344CB8AC3E}">
        <p14:creationId xmlns:p14="http://schemas.microsoft.com/office/powerpoint/2010/main" val="121191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496" y="34507"/>
            <a:ext cx="8784976" cy="3785652"/>
          </a:xfrm>
          <a:prstGeom prst="rect">
            <a:avLst/>
          </a:prstGeom>
          <a:noFill/>
        </p:spPr>
        <p:txBody>
          <a:bodyPr wrap="square" rtlCol="0">
            <a:spAutoFit/>
          </a:bodyPr>
          <a:lstStyle/>
          <a:p>
            <a:r>
              <a:rPr lang="de-CH" sz="1200" b="1" i="1" dirty="0"/>
              <a:t>Atelier </a:t>
            </a:r>
            <a:r>
              <a:rPr lang="de-CH" sz="1200" b="1" i="1" dirty="0" smtClean="0"/>
              <a:t>Montanari:</a:t>
            </a:r>
          </a:p>
          <a:p>
            <a:endParaRPr lang="de-CH" sz="1200" b="1" i="1" dirty="0" smtClean="0"/>
          </a:p>
          <a:p>
            <a:pPr>
              <a:spcAft>
                <a:spcPts val="0"/>
              </a:spcAft>
            </a:pPr>
            <a:r>
              <a:rPr lang="de-CH" sz="1200" dirty="0">
                <a:ea typeface="Calibri"/>
                <a:cs typeface="Times New Roman"/>
              </a:rPr>
              <a:t>Ja, alle Teilnehmerinnen und Teilnehmer finden den Blick in die Zukunft wichtig. Es soll frühzeitig gehandelt werden können. Die Handlungen sind aber an klaren Richtlinien festzumachen. D.h. es soll für alle beteiligten transparent sein, wann ein Planungseingriff oder eine Planungsvorgabe zuhanden der Gemeinden ausgesprochen wird. Z.B. bei Existenz eines Bilanzfehlbetrages soll das Budget xy beinhalten etc.</a:t>
            </a:r>
          </a:p>
          <a:p>
            <a:pPr>
              <a:spcAft>
                <a:spcPts val="0"/>
              </a:spcAft>
            </a:pPr>
            <a:r>
              <a:rPr lang="de-CH" sz="1200" dirty="0">
                <a:ea typeface="Calibri"/>
                <a:cs typeface="Times New Roman"/>
              </a:rPr>
              <a:t> </a:t>
            </a:r>
          </a:p>
          <a:p>
            <a:pPr>
              <a:spcAft>
                <a:spcPts val="0"/>
              </a:spcAft>
            </a:pPr>
            <a:r>
              <a:rPr lang="de-CH" sz="1200" i="1" dirty="0">
                <a:ea typeface="Calibri"/>
                <a:cs typeface="Times New Roman"/>
              </a:rPr>
              <a:t>Welche sinnvollen Instrumente und Mittel stehen hierzu zur Verfügung? </a:t>
            </a:r>
          </a:p>
          <a:p>
            <a:pPr>
              <a:spcAft>
                <a:spcPts val="0"/>
              </a:spcAft>
            </a:pPr>
            <a:r>
              <a:rPr lang="de-CH" sz="1200" dirty="0">
                <a:ea typeface="Calibri"/>
                <a:cs typeface="Times New Roman"/>
              </a:rPr>
              <a:t> </a:t>
            </a:r>
          </a:p>
          <a:p>
            <a:pPr>
              <a:spcAft>
                <a:spcPts val="0"/>
              </a:spcAft>
            </a:pPr>
            <a:r>
              <a:rPr lang="de-CH" sz="1200" dirty="0">
                <a:ea typeface="Calibri"/>
                <a:cs typeface="Times New Roman"/>
              </a:rPr>
              <a:t>Budget, Finanz- und Aufgabenplan, Internet</a:t>
            </a:r>
          </a:p>
          <a:p>
            <a:pPr>
              <a:spcAft>
                <a:spcPts val="0"/>
              </a:spcAft>
            </a:pPr>
            <a:r>
              <a:rPr lang="de-CH" sz="1200" dirty="0">
                <a:ea typeface="Calibri"/>
                <a:cs typeface="Times New Roman"/>
              </a:rPr>
              <a:t> </a:t>
            </a:r>
          </a:p>
          <a:p>
            <a:pPr>
              <a:spcAft>
                <a:spcPts val="0"/>
              </a:spcAft>
            </a:pPr>
            <a:r>
              <a:rPr lang="de-CH" sz="1200" i="1" dirty="0">
                <a:ea typeface="Calibri"/>
                <a:cs typeface="Times New Roman"/>
              </a:rPr>
              <a:t>Welche Beurteilungen stehen im Vordergrund?</a:t>
            </a:r>
          </a:p>
          <a:p>
            <a:pPr>
              <a:spcAft>
                <a:spcPts val="0"/>
              </a:spcAft>
            </a:pPr>
            <a:r>
              <a:rPr lang="de-CH" sz="1200" dirty="0">
                <a:ea typeface="Calibri"/>
                <a:cs typeface="Times New Roman"/>
              </a:rPr>
              <a:t> </a:t>
            </a:r>
          </a:p>
          <a:p>
            <a:pPr>
              <a:spcAft>
                <a:spcPts val="0"/>
              </a:spcAft>
            </a:pPr>
            <a:r>
              <a:rPr lang="de-CH" sz="1200" dirty="0">
                <a:ea typeface="Calibri"/>
                <a:cs typeface="Times New Roman"/>
              </a:rPr>
              <a:t>Beurteilung der Finanz- und Aufgabenpläne. Diese sollen zumindest auszugsweise öffentlich gemacht werden. Problem beim FAP sind seine politisch gefärbten Zahlen. Der FAP sollte nach Verabschiedung des Budgets aktualisiert werden, um das Budgetjahr. Kennzahlen im FAP dienen der einfacheren Lesbarkeit der Pläne. Die getroffenen Annahmen sind durch die Aufsichtsstellen zu prüfen. Über den FAP soll nicht Beschluss gefasst werden. Er dient lediglich der Kenntnisnahme.</a:t>
            </a:r>
          </a:p>
          <a:p>
            <a:pPr>
              <a:spcAft>
                <a:spcPts val="0"/>
              </a:spcAft>
            </a:pPr>
            <a:r>
              <a:rPr lang="de-CH" sz="1200" dirty="0">
                <a:ea typeface="Calibri"/>
                <a:cs typeface="Times New Roman"/>
              </a:rPr>
              <a:t> </a:t>
            </a:r>
          </a:p>
          <a:p>
            <a:pPr>
              <a:spcAft>
                <a:spcPts val="0"/>
              </a:spcAft>
            </a:pPr>
            <a:r>
              <a:rPr lang="de-CH" sz="1200" dirty="0">
                <a:ea typeface="Calibri"/>
                <a:cs typeface="Times New Roman"/>
              </a:rPr>
              <a:t>Eine Beschränkung auf die Investitionsplanung wäre möglich.</a:t>
            </a:r>
          </a:p>
          <a:p>
            <a:endParaRPr lang="de-CH" sz="1200" b="1" i="1" dirty="0"/>
          </a:p>
        </p:txBody>
      </p:sp>
      <p:sp>
        <p:nvSpPr>
          <p:cNvPr id="5" name="Textfeld 4"/>
          <p:cNvSpPr txBox="1"/>
          <p:nvPr/>
        </p:nvSpPr>
        <p:spPr>
          <a:xfrm>
            <a:off x="0" y="3573016"/>
            <a:ext cx="9001000" cy="3785652"/>
          </a:xfrm>
          <a:prstGeom prst="rect">
            <a:avLst/>
          </a:prstGeom>
          <a:noFill/>
        </p:spPr>
        <p:txBody>
          <a:bodyPr wrap="square" rtlCol="0">
            <a:spAutoFit/>
          </a:bodyPr>
          <a:lstStyle/>
          <a:p>
            <a:r>
              <a:rPr lang="fr-FR" sz="1200" b="1" i="1" dirty="0" smtClean="0"/>
              <a:t>Atelier Fallegger:</a:t>
            </a:r>
          </a:p>
          <a:p>
            <a:endParaRPr lang="fr-FR" sz="1200" b="1" i="1" dirty="0" smtClean="0"/>
          </a:p>
          <a:p>
            <a:r>
              <a:rPr lang="de-CH" sz="1200" i="1" dirty="0">
                <a:ea typeface="Calibri"/>
                <a:cs typeface="Times New Roman"/>
              </a:rPr>
              <a:t>Ist die Aufsicht weg von den bisher primär vergangenheitsorientierten Prüfungen vermehrt auf zukunftsorientierte Prüfun­gen auszurichten</a:t>
            </a:r>
            <a:r>
              <a:rPr lang="de-CH" sz="1200" i="1" dirty="0" smtClean="0">
                <a:ea typeface="Calibri"/>
                <a:cs typeface="Times New Roman"/>
              </a:rPr>
              <a:t>?</a:t>
            </a:r>
            <a:endParaRPr lang="de-CH" sz="1200" dirty="0"/>
          </a:p>
          <a:p>
            <a:endParaRPr lang="de-CH" sz="1200" dirty="0" smtClean="0">
              <a:ea typeface="Calibri"/>
              <a:cs typeface="Times New Roman"/>
            </a:endParaRPr>
          </a:p>
          <a:p>
            <a:r>
              <a:rPr lang="de-CH" sz="1200" dirty="0" smtClean="0">
                <a:ea typeface="Calibri"/>
                <a:cs typeface="Times New Roman"/>
              </a:rPr>
              <a:t>Vergangenheit </a:t>
            </a:r>
            <a:r>
              <a:rPr lang="de-CH" sz="1200" dirty="0">
                <a:ea typeface="Calibri"/>
                <a:cs typeface="Times New Roman"/>
              </a:rPr>
              <a:t>0	Zukunft </a:t>
            </a:r>
            <a:r>
              <a:rPr lang="de-CH" sz="1200" dirty="0" smtClean="0">
                <a:ea typeface="Calibri"/>
                <a:cs typeface="Times New Roman"/>
              </a:rPr>
              <a:t>12</a:t>
            </a:r>
          </a:p>
          <a:p>
            <a:endParaRPr lang="de-CH" sz="1200" dirty="0">
              <a:ea typeface="Calibri"/>
              <a:cs typeface="Times New Roman"/>
            </a:endParaRPr>
          </a:p>
          <a:p>
            <a:r>
              <a:rPr lang="de-CH" sz="1200" i="1" dirty="0">
                <a:ea typeface="Calibri"/>
                <a:cs typeface="Times New Roman"/>
              </a:rPr>
              <a:t>Welche sinnvollen Instrumente stehen für eine </a:t>
            </a:r>
            <a:r>
              <a:rPr lang="de-CH" sz="1200" i="1" dirty="0" smtClean="0">
                <a:ea typeface="Calibri"/>
                <a:cs typeface="Times New Roman"/>
              </a:rPr>
              <a:t>zukunftsorientierte </a:t>
            </a:r>
            <a:r>
              <a:rPr lang="de-CH" sz="1200" i="1" dirty="0">
                <a:ea typeface="Calibri"/>
                <a:cs typeface="Times New Roman"/>
              </a:rPr>
              <a:t>Prüfung zur </a:t>
            </a:r>
            <a:r>
              <a:rPr lang="de-CH" sz="1200" i="1" dirty="0" smtClean="0">
                <a:ea typeface="Calibri"/>
                <a:cs typeface="Times New Roman"/>
              </a:rPr>
              <a:t>Verfügung</a:t>
            </a:r>
            <a:r>
              <a:rPr lang="de-CH" sz="1200" i="1" dirty="0">
                <a:ea typeface="Calibri"/>
                <a:cs typeface="Times New Roman"/>
              </a:rPr>
              <a:t>?</a:t>
            </a:r>
          </a:p>
          <a:p>
            <a:r>
              <a:rPr lang="de-CH" sz="1200" dirty="0">
                <a:ea typeface="Calibri"/>
                <a:cs typeface="Times New Roman"/>
              </a:rPr>
              <a:t>- Budget (ER / IR)	</a:t>
            </a:r>
            <a:r>
              <a:rPr lang="de-CH" sz="1200" dirty="0" smtClean="0">
                <a:ea typeface="Calibri"/>
                <a:cs typeface="Times New Roman"/>
              </a:rPr>
              <a:t>					+++</a:t>
            </a:r>
            <a:endParaRPr lang="de-CH" sz="1200" dirty="0">
              <a:ea typeface="Calibri"/>
              <a:cs typeface="Times New Roman"/>
            </a:endParaRPr>
          </a:p>
          <a:p>
            <a:r>
              <a:rPr lang="de-CH" sz="1200" dirty="0">
                <a:ea typeface="Calibri"/>
                <a:cs typeface="Times New Roman"/>
              </a:rPr>
              <a:t>- min. 3 Finanzplanjahre (ER / IR)	</a:t>
            </a:r>
            <a:r>
              <a:rPr lang="de-CH" sz="1200" dirty="0" smtClean="0">
                <a:ea typeface="Calibri"/>
                <a:cs typeface="Times New Roman"/>
              </a:rPr>
              <a:t>				+++</a:t>
            </a:r>
            <a:endParaRPr lang="de-CH" sz="1200" dirty="0">
              <a:ea typeface="Calibri"/>
              <a:cs typeface="Times New Roman"/>
            </a:endParaRPr>
          </a:p>
          <a:p>
            <a:r>
              <a:rPr lang="de-CH" sz="1200" dirty="0">
                <a:ea typeface="Calibri"/>
                <a:cs typeface="Times New Roman"/>
              </a:rPr>
              <a:t>- Finanzkennzahlen / Messgrössen	</a:t>
            </a:r>
            <a:r>
              <a:rPr lang="de-CH" sz="1200" dirty="0" smtClean="0">
                <a:ea typeface="Calibri"/>
                <a:cs typeface="Times New Roman"/>
              </a:rPr>
              <a:t>				+++</a:t>
            </a:r>
            <a:endParaRPr lang="de-CH" sz="1200" dirty="0">
              <a:ea typeface="Calibri"/>
              <a:cs typeface="Times New Roman"/>
            </a:endParaRPr>
          </a:p>
          <a:p>
            <a:r>
              <a:rPr lang="de-CH" sz="1200" dirty="0">
                <a:ea typeface="Calibri"/>
                <a:cs typeface="Times New Roman"/>
              </a:rPr>
              <a:t>- Parameter (für Lohn- u. Sachaufwand, FK-Zinssatz, Steuerwachstum, Bevölkerungs-wachstum, usw.)	-</a:t>
            </a:r>
          </a:p>
          <a:p>
            <a:pPr marL="171450" indent="-171450">
              <a:buFontTx/>
              <a:buChar char="-"/>
            </a:pPr>
            <a:r>
              <a:rPr lang="de-CH" sz="1200" dirty="0" smtClean="0">
                <a:ea typeface="Calibri"/>
                <a:cs typeface="Times New Roman"/>
              </a:rPr>
              <a:t>Projekte- </a:t>
            </a:r>
            <a:r>
              <a:rPr lang="de-CH" sz="1200" dirty="0">
                <a:ea typeface="Calibri"/>
                <a:cs typeface="Times New Roman"/>
              </a:rPr>
              <a:t>/ Massnahmenliste	</a:t>
            </a:r>
            <a:r>
              <a:rPr lang="de-CH" sz="1200" dirty="0" smtClean="0">
                <a:ea typeface="Calibri"/>
                <a:cs typeface="Times New Roman"/>
              </a:rPr>
              <a:t>				-</a:t>
            </a:r>
          </a:p>
          <a:p>
            <a:pPr marL="171450" indent="-171450">
              <a:buFontTx/>
              <a:buChar char="-"/>
            </a:pPr>
            <a:endParaRPr lang="de-CH" sz="1200" dirty="0">
              <a:ea typeface="Calibri"/>
              <a:cs typeface="Times New Roman"/>
            </a:endParaRPr>
          </a:p>
          <a:p>
            <a:r>
              <a:rPr lang="de-CH" sz="1200" i="1" dirty="0" smtClean="0">
                <a:ea typeface="Calibri"/>
                <a:cs typeface="Times New Roman"/>
              </a:rPr>
              <a:t>Welche </a:t>
            </a:r>
            <a:r>
              <a:rPr lang="de-CH" sz="1200" i="1" dirty="0">
                <a:ea typeface="Calibri"/>
                <a:cs typeface="Times New Roman"/>
              </a:rPr>
              <a:t>Beurteilungen stehen im Vordergrund?</a:t>
            </a:r>
          </a:p>
          <a:p>
            <a:r>
              <a:rPr lang="de-CH" sz="1200" dirty="0" smtClean="0">
                <a:ea typeface="Calibri"/>
                <a:cs typeface="Times New Roman"/>
              </a:rPr>
              <a:t>- mittelfristiges </a:t>
            </a:r>
            <a:r>
              <a:rPr lang="de-CH" sz="1200" dirty="0">
                <a:ea typeface="Calibri"/>
                <a:cs typeface="Times New Roman"/>
              </a:rPr>
              <a:t>Haushaltsgleichgewicht	</a:t>
            </a:r>
            <a:r>
              <a:rPr lang="de-CH" sz="1200" dirty="0" smtClean="0">
                <a:ea typeface="Calibri"/>
                <a:cs typeface="Times New Roman"/>
              </a:rPr>
              <a:t>+++</a:t>
            </a:r>
          </a:p>
          <a:p>
            <a:r>
              <a:rPr lang="de-CH" sz="1200" dirty="0" smtClean="0">
                <a:ea typeface="Calibri"/>
                <a:cs typeface="Times New Roman"/>
              </a:rPr>
              <a:t>- Nettoverschuldung		++</a:t>
            </a:r>
          </a:p>
          <a:p>
            <a:r>
              <a:rPr lang="de-CH" sz="1200" dirty="0" smtClean="0">
                <a:ea typeface="Calibri"/>
                <a:cs typeface="Times New Roman"/>
              </a:rPr>
              <a:t>- </a:t>
            </a:r>
            <a:r>
              <a:rPr lang="de-CH" sz="1200" dirty="0">
                <a:ea typeface="Calibri"/>
                <a:cs typeface="Times New Roman"/>
              </a:rPr>
              <a:t>Selbstfinanzierung	</a:t>
            </a:r>
            <a:r>
              <a:rPr lang="de-CH" sz="1200" dirty="0" smtClean="0">
                <a:ea typeface="Calibri"/>
                <a:cs typeface="Times New Roman"/>
              </a:rPr>
              <a:t>	+</a:t>
            </a:r>
            <a:endParaRPr lang="de-CH" sz="1200" dirty="0">
              <a:ea typeface="Calibri"/>
              <a:cs typeface="Times New Roman"/>
            </a:endParaRPr>
          </a:p>
          <a:p>
            <a:pPr marL="171450" indent="-171450">
              <a:buFontTx/>
              <a:buChar char="-"/>
            </a:pPr>
            <a:endParaRPr lang="de-CH" sz="1200" dirty="0">
              <a:ea typeface="Calibri"/>
              <a:cs typeface="Times New Roman"/>
            </a:endParaRPr>
          </a:p>
          <a:p>
            <a:endParaRPr lang="de-CH" sz="1200" dirty="0">
              <a:ea typeface="Calibri"/>
              <a:cs typeface="Times New Roman"/>
            </a:endParaRPr>
          </a:p>
          <a:p>
            <a:endParaRPr lang="fr-FR" sz="1200" b="1" i="1" dirty="0" smtClean="0"/>
          </a:p>
        </p:txBody>
      </p:sp>
    </p:spTree>
    <p:extLst>
      <p:ext uri="{BB962C8B-B14F-4D97-AF65-F5344CB8AC3E}">
        <p14:creationId xmlns:p14="http://schemas.microsoft.com/office/powerpoint/2010/main" val="412460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07503" y="30528"/>
            <a:ext cx="8928992" cy="1526264"/>
            <a:chOff x="-1" y="-1378887"/>
            <a:chExt cx="8221563" cy="4525963"/>
          </a:xfrm>
        </p:grpSpPr>
        <p:sp>
          <p:nvSpPr>
            <p:cNvPr id="5" name="Abgerundetes Rechteck 4"/>
            <p:cNvSpPr/>
            <p:nvPr/>
          </p:nvSpPr>
          <p:spPr>
            <a:xfrm>
              <a:off x="-1" y="-1378887"/>
              <a:ext cx="8221563" cy="45259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Abgerundetes Rechteck 4"/>
            <p:cNvSpPr/>
            <p:nvPr/>
          </p:nvSpPr>
          <p:spPr>
            <a:xfrm>
              <a:off x="132560" y="-1113767"/>
              <a:ext cx="7956441" cy="42608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de-CH" sz="1400" b="1" dirty="0"/>
                <a:t>Welche finanziellen Kriterien sollen bei der Beurteilung der Körperschaften ganz allgemein im Vordergrund stehen (Verschuldung, Leistungsfähigkeit etc.)? </a:t>
              </a:r>
              <a:endParaRPr lang="de-CH" sz="1400" b="1" dirty="0" smtClean="0"/>
            </a:p>
            <a:p>
              <a:pPr lvl="0" algn="ctr" defTabSz="1955800">
                <a:lnSpc>
                  <a:spcPct val="90000"/>
                </a:lnSpc>
                <a:spcBef>
                  <a:spcPct val="0"/>
                </a:spcBef>
                <a:spcAft>
                  <a:spcPct val="35000"/>
                </a:spcAft>
              </a:pPr>
              <a:r>
                <a:rPr lang="de-CH" sz="1400" b="1" kern="1200" dirty="0" smtClean="0"/>
                <a:t>__________</a:t>
              </a:r>
            </a:p>
            <a:p>
              <a:pPr lvl="0" algn="ctr" defTabSz="1955800">
                <a:lnSpc>
                  <a:spcPct val="90000"/>
                </a:lnSpc>
                <a:spcBef>
                  <a:spcPct val="0"/>
                </a:spcBef>
                <a:spcAft>
                  <a:spcPct val="35000"/>
                </a:spcAft>
              </a:pPr>
              <a:r>
                <a:rPr lang="fr-FR" sz="1400" b="1" dirty="0"/>
                <a:t>Quels sont généralement les critères financiers les plus importants pour juger les collectivités (endettement, efficacité etc.) ? </a:t>
              </a:r>
            </a:p>
            <a:p>
              <a:pPr lvl="0" algn="ctr" defTabSz="1955800">
                <a:lnSpc>
                  <a:spcPct val="90000"/>
                </a:lnSpc>
                <a:spcBef>
                  <a:spcPct val="0"/>
                </a:spcBef>
                <a:spcAft>
                  <a:spcPct val="35000"/>
                </a:spcAft>
              </a:pPr>
              <a:endParaRPr lang="de-CH" sz="1400" b="1" kern="1200" dirty="0"/>
            </a:p>
          </p:txBody>
        </p:sp>
      </p:grpSp>
      <p:sp>
        <p:nvSpPr>
          <p:cNvPr id="8" name="Textfeld 7"/>
          <p:cNvSpPr txBox="1"/>
          <p:nvPr/>
        </p:nvSpPr>
        <p:spPr>
          <a:xfrm>
            <a:off x="0" y="1557318"/>
            <a:ext cx="8928992" cy="1015663"/>
          </a:xfrm>
          <a:prstGeom prst="rect">
            <a:avLst/>
          </a:prstGeom>
          <a:noFill/>
        </p:spPr>
        <p:txBody>
          <a:bodyPr wrap="square" rtlCol="0">
            <a:spAutoFit/>
          </a:bodyPr>
          <a:lstStyle/>
          <a:p>
            <a:r>
              <a:rPr lang="fr-FR" sz="1200" b="1" i="1" dirty="0"/>
              <a:t>Atelier francophone:</a:t>
            </a:r>
          </a:p>
          <a:p>
            <a:r>
              <a:rPr lang="fr-FR" sz="1200" dirty="0" smtClean="0"/>
              <a:t>État </a:t>
            </a:r>
            <a:r>
              <a:rPr lang="fr-FR" sz="1200" dirty="0"/>
              <a:t>du capital propre</a:t>
            </a:r>
            <a:endParaRPr lang="de-CH" sz="1200" dirty="0"/>
          </a:p>
          <a:p>
            <a:r>
              <a:rPr lang="fr-FR" sz="1200" dirty="0"/>
              <a:t>Taux d’endettement net au regard des revenus fiscaux</a:t>
            </a:r>
            <a:endParaRPr lang="de-CH" sz="1200" dirty="0"/>
          </a:p>
          <a:p>
            <a:r>
              <a:rPr lang="fr-FR" sz="1200" dirty="0"/>
              <a:t>Degré d’autofinancement</a:t>
            </a:r>
            <a:endParaRPr lang="de-CH" sz="1200" dirty="0"/>
          </a:p>
          <a:p>
            <a:r>
              <a:rPr lang="fr-FR" sz="1200" dirty="0"/>
              <a:t>Quotité d’impôt (TI fixe une limite maximale admissible)</a:t>
            </a:r>
            <a:endParaRPr lang="de-CH" sz="1200" dirty="0"/>
          </a:p>
        </p:txBody>
      </p:sp>
      <p:sp>
        <p:nvSpPr>
          <p:cNvPr id="9" name="Textfeld 8"/>
          <p:cNvSpPr txBox="1"/>
          <p:nvPr/>
        </p:nvSpPr>
        <p:spPr>
          <a:xfrm>
            <a:off x="0" y="2572981"/>
            <a:ext cx="8784976" cy="1569660"/>
          </a:xfrm>
          <a:prstGeom prst="rect">
            <a:avLst/>
          </a:prstGeom>
          <a:noFill/>
        </p:spPr>
        <p:txBody>
          <a:bodyPr wrap="square" rtlCol="0">
            <a:spAutoFit/>
          </a:bodyPr>
          <a:lstStyle/>
          <a:p>
            <a:r>
              <a:rPr lang="de-CH" sz="1200" b="1" i="1" dirty="0"/>
              <a:t>Atelier </a:t>
            </a:r>
            <a:r>
              <a:rPr lang="de-CH" sz="1200" b="1" i="1" dirty="0" smtClean="0"/>
              <a:t>Bertschi:</a:t>
            </a:r>
          </a:p>
          <a:p>
            <a:r>
              <a:rPr lang="de-CH" sz="1200" dirty="0"/>
              <a:t>In AG sind der Selbstfinanzierungsanteil und die Nettoverschuldung pro Kopf die wichtigsten Kennzahlen. Das Eigenkapital pro Einwohner wird nicht betrachtet. In VS ist der jeweilige Saldo auch wichtig. Alle Kantone haben aber Vorschriften zur Abtragung eines allfälligen Bilanzfehlbetrags. Insofern ist das Eigenkapital eine wichtige Grösse bei der Beurteilung der Finanzlage. In BL wurde unter HRM1 kontrolliert, ob korrekt abgeschrieben wurde (10% des Verwaltungsvermögens). Mit den neuen HRM2-Abschreibungsregeln wird diese Kontrolle viel schwieriger. Es ist eine Stichprobenkontrolle der Anlagenbuchhaltung notwendig. In ZH ist nicht die Masse der Kennzahlen entscheidend, sondern, dass Kennzahlen verstanden werden. Ein weiteres Beurteilungskriterium könnte die normale Tragbarkeitskriterien für Hypotheken aus der Bankenwelt darstellen.</a:t>
            </a:r>
            <a:endParaRPr lang="de-CH" sz="1200" b="1" i="1" dirty="0"/>
          </a:p>
        </p:txBody>
      </p:sp>
      <p:sp>
        <p:nvSpPr>
          <p:cNvPr id="11" name="Textfeld 10"/>
          <p:cNvSpPr txBox="1"/>
          <p:nvPr/>
        </p:nvSpPr>
        <p:spPr>
          <a:xfrm>
            <a:off x="0" y="4131736"/>
            <a:ext cx="8928992" cy="1569660"/>
          </a:xfrm>
          <a:prstGeom prst="rect">
            <a:avLst/>
          </a:prstGeom>
          <a:noFill/>
        </p:spPr>
        <p:txBody>
          <a:bodyPr wrap="square" rtlCol="0">
            <a:spAutoFit/>
          </a:bodyPr>
          <a:lstStyle/>
          <a:p>
            <a:r>
              <a:rPr lang="de-CH" sz="1200" b="1" i="1" dirty="0"/>
              <a:t>Atelier </a:t>
            </a:r>
            <a:r>
              <a:rPr lang="de-CH" sz="1200" b="1" i="1" dirty="0" smtClean="0"/>
              <a:t>Montanari:</a:t>
            </a:r>
          </a:p>
          <a:p>
            <a:r>
              <a:rPr lang="de-CH" sz="1200" dirty="0" smtClean="0"/>
              <a:t>• Verschuldung</a:t>
            </a:r>
            <a:endParaRPr lang="de-CH" sz="1200" dirty="0"/>
          </a:p>
          <a:p>
            <a:r>
              <a:rPr lang="de-CH" sz="1200" dirty="0" smtClean="0"/>
              <a:t>• Bilanzfehlbetrag</a:t>
            </a:r>
            <a:r>
              <a:rPr lang="de-CH" sz="1200" dirty="0"/>
              <a:t>: Interventionsstufe 1.Beratung, 2. Anordnungen und 3. Weisung. 4. Zwangsverwaltung</a:t>
            </a:r>
          </a:p>
          <a:p>
            <a:r>
              <a:rPr lang="de-CH" sz="1200" dirty="0" smtClean="0"/>
              <a:t>• Leistungsfähigkeit </a:t>
            </a:r>
            <a:r>
              <a:rPr lang="de-CH" sz="1200" dirty="0"/>
              <a:t>(Besetzung der Ämter, Verwaltung) – wird regelmässig sehr teuer durch Springereinsätze</a:t>
            </a:r>
          </a:p>
          <a:p>
            <a:r>
              <a:rPr lang="de-CH" sz="1200" dirty="0" smtClean="0"/>
              <a:t>• Finanzielle </a:t>
            </a:r>
            <a:r>
              <a:rPr lang="de-CH" sz="1200" dirty="0"/>
              <a:t>Risiken bei ausgelagerten Einheiten sind intransparent. Der Beteiligungsspiegel ist ein 1. Schritt aber nicht ausreichend. Risiken </a:t>
            </a:r>
            <a:r>
              <a:rPr lang="de-CH" sz="1200" dirty="0" smtClean="0"/>
              <a:t>     bei </a:t>
            </a:r>
            <a:r>
              <a:rPr lang="de-CH" sz="1200" dirty="0"/>
              <a:t>ausgelagerten Einheiten sollten vermehrte thematisiert und angegangen werden.</a:t>
            </a:r>
          </a:p>
          <a:p>
            <a:r>
              <a:rPr lang="de-CH" sz="1200" dirty="0" smtClean="0"/>
              <a:t>•Selbstfinanzierungsgrad</a:t>
            </a:r>
            <a:r>
              <a:rPr lang="de-CH" sz="1200" dirty="0"/>
              <a:t>: An sich ein sehr gute Kennzahl. Leider unterliegt sie sehr starken Schwankungen bei kleinen Organisationen.</a:t>
            </a:r>
          </a:p>
          <a:p>
            <a:endParaRPr lang="de-CH" sz="1200" b="1" i="1" dirty="0"/>
          </a:p>
        </p:txBody>
      </p:sp>
      <p:sp>
        <p:nvSpPr>
          <p:cNvPr id="12" name="Textfeld 11"/>
          <p:cNvSpPr txBox="1"/>
          <p:nvPr/>
        </p:nvSpPr>
        <p:spPr>
          <a:xfrm>
            <a:off x="0" y="5517232"/>
            <a:ext cx="9001000" cy="1569660"/>
          </a:xfrm>
          <a:prstGeom prst="rect">
            <a:avLst/>
          </a:prstGeom>
          <a:noFill/>
        </p:spPr>
        <p:txBody>
          <a:bodyPr wrap="square" rtlCol="0">
            <a:spAutoFit/>
          </a:bodyPr>
          <a:lstStyle/>
          <a:p>
            <a:r>
              <a:rPr lang="fr-FR" sz="1200" b="1" i="1" dirty="0" smtClean="0"/>
              <a:t>Atelier Fallegger:</a:t>
            </a:r>
          </a:p>
          <a:p>
            <a:r>
              <a:rPr lang="de-CH" sz="1200" dirty="0"/>
              <a:t>- </a:t>
            </a:r>
            <a:r>
              <a:rPr lang="de-CH" sz="1200" dirty="0" smtClean="0"/>
              <a:t> Leistungsfähigkeit</a:t>
            </a:r>
            <a:r>
              <a:rPr lang="de-CH" sz="1200" dirty="0"/>
              <a:t>	+++</a:t>
            </a:r>
          </a:p>
          <a:p>
            <a:r>
              <a:rPr lang="de-CH" sz="1200" dirty="0"/>
              <a:t>- </a:t>
            </a:r>
            <a:r>
              <a:rPr lang="de-CH" sz="1200" dirty="0" smtClean="0"/>
              <a:t> Verschuldung</a:t>
            </a:r>
            <a:r>
              <a:rPr lang="de-CH" sz="1200" dirty="0"/>
              <a:t>	++</a:t>
            </a:r>
          </a:p>
          <a:p>
            <a:r>
              <a:rPr lang="de-CH" sz="1200" dirty="0"/>
              <a:t>- </a:t>
            </a:r>
            <a:r>
              <a:rPr lang="de-CH" sz="1200" dirty="0" smtClean="0"/>
              <a:t> Eigenkapital</a:t>
            </a:r>
            <a:r>
              <a:rPr lang="de-CH" sz="1200" dirty="0"/>
              <a:t>	</a:t>
            </a:r>
            <a:r>
              <a:rPr lang="de-CH" sz="1200" dirty="0" smtClean="0"/>
              <a:t>	+</a:t>
            </a:r>
            <a:endParaRPr lang="de-CH" sz="1200" dirty="0"/>
          </a:p>
          <a:p>
            <a:r>
              <a:rPr lang="de-CH" sz="1200" dirty="0"/>
              <a:t>- </a:t>
            </a:r>
            <a:r>
              <a:rPr lang="de-CH" sz="1200" dirty="0" smtClean="0"/>
              <a:t> Selbstfinanzierungsanteil</a:t>
            </a:r>
            <a:r>
              <a:rPr lang="de-CH" sz="1200" dirty="0"/>
              <a:t>	+</a:t>
            </a:r>
          </a:p>
          <a:p>
            <a:r>
              <a:rPr lang="de-CH" sz="1200" dirty="0"/>
              <a:t>- </a:t>
            </a:r>
            <a:r>
              <a:rPr lang="de-CH" sz="1200" dirty="0" smtClean="0"/>
              <a:t> Cashflow</a:t>
            </a:r>
            <a:r>
              <a:rPr lang="de-CH" sz="1200" dirty="0"/>
              <a:t>	</a:t>
            </a:r>
            <a:r>
              <a:rPr lang="de-CH" sz="1200" dirty="0" smtClean="0"/>
              <a:t>	+</a:t>
            </a:r>
            <a:endParaRPr lang="de-CH" sz="1200" dirty="0">
              <a:ea typeface="Calibri"/>
              <a:cs typeface="Times New Roman"/>
            </a:endParaRPr>
          </a:p>
          <a:p>
            <a:endParaRPr lang="de-CH" sz="1200" dirty="0">
              <a:ea typeface="Calibri"/>
              <a:cs typeface="Times New Roman"/>
            </a:endParaRPr>
          </a:p>
          <a:p>
            <a:endParaRPr lang="fr-FR" sz="1200" b="1" i="1" dirty="0" smtClean="0"/>
          </a:p>
        </p:txBody>
      </p:sp>
    </p:spTree>
    <p:extLst>
      <p:ext uri="{BB962C8B-B14F-4D97-AF65-F5344CB8AC3E}">
        <p14:creationId xmlns:p14="http://schemas.microsoft.com/office/powerpoint/2010/main" val="39149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07504" y="0"/>
            <a:ext cx="8928991" cy="1268759"/>
            <a:chOff x="-398434" y="0"/>
            <a:chExt cx="8619998" cy="4525963"/>
          </a:xfrm>
        </p:grpSpPr>
        <p:sp>
          <p:nvSpPr>
            <p:cNvPr id="5" name="Abgerundetes Rechteck 4"/>
            <p:cNvSpPr/>
            <p:nvPr/>
          </p:nvSpPr>
          <p:spPr>
            <a:xfrm>
              <a:off x="-398434" y="0"/>
              <a:ext cx="8619998" cy="452596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Abgerundetes Rechteck 4"/>
            <p:cNvSpPr/>
            <p:nvPr/>
          </p:nvSpPr>
          <p:spPr>
            <a:xfrm>
              <a:off x="-259402" y="132561"/>
              <a:ext cx="8348404" cy="42608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7640" tIns="167640" rIns="167640" bIns="167640" numCol="1" spcCol="1270" anchor="t" anchorCtr="0">
              <a:noAutofit/>
            </a:bodyPr>
            <a:lstStyle/>
            <a:p>
              <a:pPr lvl="0" algn="ctr" defTabSz="1955800">
                <a:lnSpc>
                  <a:spcPct val="90000"/>
                </a:lnSpc>
                <a:spcBef>
                  <a:spcPct val="0"/>
                </a:spcBef>
                <a:spcAft>
                  <a:spcPct val="35000"/>
                </a:spcAft>
              </a:pPr>
              <a:r>
                <a:rPr lang="de-CH" sz="1400" b="1" dirty="0"/>
                <a:t>Sollen sämtliche Körperschaften unabhängig von ihrer Grösse denselben Aufsichtstätigkeiten unterliegen</a:t>
              </a:r>
              <a:r>
                <a:rPr lang="de-CH" sz="1400" b="1" dirty="0" smtClean="0"/>
                <a:t>?</a:t>
              </a:r>
            </a:p>
            <a:p>
              <a:pPr lvl="0" algn="ctr" defTabSz="1955800">
                <a:lnSpc>
                  <a:spcPct val="90000"/>
                </a:lnSpc>
                <a:spcBef>
                  <a:spcPct val="0"/>
                </a:spcBef>
                <a:spcAft>
                  <a:spcPct val="35000"/>
                </a:spcAft>
              </a:pPr>
              <a:r>
                <a:rPr lang="de-CH" sz="1400" b="1" dirty="0" smtClean="0"/>
                <a:t>__________</a:t>
              </a:r>
            </a:p>
            <a:p>
              <a:pPr lvl="0" algn="ctr" defTabSz="1955800">
                <a:lnSpc>
                  <a:spcPct val="90000"/>
                </a:lnSpc>
                <a:spcBef>
                  <a:spcPct val="0"/>
                </a:spcBef>
                <a:spcAft>
                  <a:spcPct val="35000"/>
                </a:spcAft>
              </a:pPr>
              <a:r>
                <a:rPr lang="de-CH" sz="1400" b="1" dirty="0" smtClean="0"/>
                <a:t> </a:t>
              </a:r>
              <a:r>
                <a:rPr lang="fr-FR" sz="1400" b="1" dirty="0"/>
                <a:t>Est-ce que toutes les collectivités, indépendamment de leur grandeur, doivent être soumises à la même surveillance ?</a:t>
              </a:r>
            </a:p>
            <a:p>
              <a:pPr lvl="0" algn="ctr" defTabSz="1955800">
                <a:lnSpc>
                  <a:spcPct val="90000"/>
                </a:lnSpc>
                <a:spcBef>
                  <a:spcPct val="0"/>
                </a:spcBef>
                <a:spcAft>
                  <a:spcPct val="35000"/>
                </a:spcAft>
              </a:pPr>
              <a:endParaRPr lang="de-CH" sz="1400" b="1" kern="1200" dirty="0"/>
            </a:p>
          </p:txBody>
        </p:sp>
      </p:grpSp>
      <p:sp>
        <p:nvSpPr>
          <p:cNvPr id="7" name="Textfeld 6"/>
          <p:cNvSpPr txBox="1"/>
          <p:nvPr/>
        </p:nvSpPr>
        <p:spPr>
          <a:xfrm>
            <a:off x="0" y="1281204"/>
            <a:ext cx="8784976" cy="1569660"/>
          </a:xfrm>
          <a:prstGeom prst="rect">
            <a:avLst/>
          </a:prstGeom>
          <a:noFill/>
        </p:spPr>
        <p:txBody>
          <a:bodyPr wrap="square" rtlCol="0">
            <a:spAutoFit/>
          </a:bodyPr>
          <a:lstStyle/>
          <a:p>
            <a:r>
              <a:rPr lang="fr-FR" sz="1200" b="1" i="1" dirty="0"/>
              <a:t>Atelier francophone</a:t>
            </a:r>
            <a:r>
              <a:rPr lang="fr-FR" sz="1200" b="1" i="1" dirty="0" smtClean="0"/>
              <a:t>:</a:t>
            </a:r>
          </a:p>
          <a:p>
            <a:endParaRPr lang="fr-FR" sz="1200" dirty="0" smtClean="0"/>
          </a:p>
          <a:p>
            <a:r>
              <a:rPr lang="fr-FR" sz="1200" dirty="0" smtClean="0"/>
              <a:t>Il </a:t>
            </a:r>
            <a:r>
              <a:rPr lang="fr-FR" sz="1200" dirty="0"/>
              <a:t>faut distinguer la surveillance exercée par l’Etat des contrôles exercés par les organes de révision externes.</a:t>
            </a:r>
          </a:p>
          <a:p>
            <a:endParaRPr lang="fr-FR" sz="1200" dirty="0"/>
          </a:p>
          <a:p>
            <a:r>
              <a:rPr lang="fr-FR" sz="1200" dirty="0"/>
              <a:t>S’agissant de la surveillance exercée par l’Etat sur les communes, oui la surveillance s’exerce de la même manière quelle que soit la taille de la commune partout en Romandie.</a:t>
            </a:r>
          </a:p>
          <a:p>
            <a:r>
              <a:rPr lang="fr-FR" sz="1200" dirty="0"/>
              <a:t>Pour ce qui est de la révision externe, si GE, FR et NE exigent un même type de contrôle quelle que soit la taille de la commune, BE, VS et Ti n’exigent un contrôle par un organe de révision externe que pour les grandes collectivités. </a:t>
            </a:r>
          </a:p>
        </p:txBody>
      </p:sp>
      <p:sp>
        <p:nvSpPr>
          <p:cNvPr id="8" name="Textfeld 7"/>
          <p:cNvSpPr txBox="1"/>
          <p:nvPr/>
        </p:nvSpPr>
        <p:spPr>
          <a:xfrm>
            <a:off x="-230" y="2807393"/>
            <a:ext cx="8784976" cy="830997"/>
          </a:xfrm>
          <a:prstGeom prst="rect">
            <a:avLst/>
          </a:prstGeom>
          <a:noFill/>
        </p:spPr>
        <p:txBody>
          <a:bodyPr wrap="square" rtlCol="0">
            <a:spAutoFit/>
          </a:bodyPr>
          <a:lstStyle/>
          <a:p>
            <a:r>
              <a:rPr lang="de-CH" sz="1200" b="1" i="1" dirty="0"/>
              <a:t>Atelier </a:t>
            </a:r>
            <a:r>
              <a:rPr lang="de-CH" sz="1200" b="1" i="1" dirty="0" smtClean="0"/>
              <a:t>Bertschi:</a:t>
            </a:r>
          </a:p>
          <a:p>
            <a:endParaRPr lang="de-CH" sz="1200" b="1" i="1" dirty="0" smtClean="0"/>
          </a:p>
          <a:p>
            <a:r>
              <a:rPr lang="de-CH" sz="1200" dirty="0"/>
              <a:t>Man ist sich einig, dass die Aufsichtstätigkeit risikoorientiert geschehen soll. Dies heisst u.a., dass für kleine Körperschaften nicht die gleichen Anforderungen gelten müssen, wie für grosse. Grundsätzlich sollen aber für alle Körperschaften die gleichen Regeln gelten.</a:t>
            </a:r>
            <a:endParaRPr lang="de-CH" sz="1200" b="1" i="1" dirty="0"/>
          </a:p>
        </p:txBody>
      </p:sp>
      <p:sp>
        <p:nvSpPr>
          <p:cNvPr id="9" name="Textfeld 8"/>
          <p:cNvSpPr txBox="1"/>
          <p:nvPr/>
        </p:nvSpPr>
        <p:spPr>
          <a:xfrm>
            <a:off x="-13130" y="3638390"/>
            <a:ext cx="8928992" cy="1938992"/>
          </a:xfrm>
          <a:prstGeom prst="rect">
            <a:avLst/>
          </a:prstGeom>
          <a:noFill/>
        </p:spPr>
        <p:txBody>
          <a:bodyPr wrap="square" rtlCol="0">
            <a:spAutoFit/>
          </a:bodyPr>
          <a:lstStyle/>
          <a:p>
            <a:r>
              <a:rPr lang="de-CH" sz="1200" b="1" i="1" dirty="0"/>
              <a:t>Atelier </a:t>
            </a:r>
            <a:r>
              <a:rPr lang="de-CH" sz="1200" b="1" i="1" dirty="0" smtClean="0"/>
              <a:t>Montanari:</a:t>
            </a:r>
          </a:p>
          <a:p>
            <a:endParaRPr lang="de-CH" sz="1200" b="1" i="1" dirty="0" smtClean="0"/>
          </a:p>
          <a:p>
            <a:r>
              <a:rPr lang="de-CH" sz="1200" dirty="0" smtClean="0"/>
              <a:t>• Grundsätzlich </a:t>
            </a:r>
            <a:r>
              <a:rPr lang="de-CH" sz="1200" dirty="0"/>
              <a:t>sollen alle Organisationen der Aufsicht unterliegen. Es besteht bei jeder Organisation ein politisches Risiko, welches nicht immer Wesentlich sein muss im Sinne eines Frankebetrages.</a:t>
            </a:r>
          </a:p>
          <a:p>
            <a:r>
              <a:rPr lang="de-CH" sz="1200" dirty="0" smtClean="0"/>
              <a:t>• Hohe </a:t>
            </a:r>
            <a:r>
              <a:rPr lang="de-CH" sz="1200" dirty="0"/>
              <a:t>Werte an Beteiligungen sollten ein erhöhtes Risiko ergeben.</a:t>
            </a:r>
          </a:p>
          <a:p>
            <a:r>
              <a:rPr lang="de-CH" sz="1200" dirty="0" smtClean="0"/>
              <a:t>• Bei </a:t>
            </a:r>
            <a:r>
              <a:rPr lang="de-CH" sz="1200" dirty="0"/>
              <a:t>allen Prüfungen vornehmen, wenn auch in unterschiedlichen Zeitabläufen.</a:t>
            </a:r>
          </a:p>
          <a:p>
            <a:r>
              <a:rPr lang="de-CH" sz="1200" dirty="0" smtClean="0"/>
              <a:t>• Politische </a:t>
            </a:r>
            <a:r>
              <a:rPr lang="de-CH" sz="1200" dirty="0"/>
              <a:t>Risiken sind unabhängig von der Grösse vorhanden – gewisse Überforderung der Finanzaufsicht bei sehr vielen Körperschaften</a:t>
            </a:r>
          </a:p>
          <a:p>
            <a:r>
              <a:rPr lang="de-CH" sz="1200" dirty="0" smtClean="0"/>
              <a:t>• Vertrauen </a:t>
            </a:r>
            <a:r>
              <a:rPr lang="de-CH" sz="1200" dirty="0"/>
              <a:t>in RPK / Rechnungen werden zu wenig geprüft – Professionelle Prüfgesellschaften sollten vermehrt die kommunale Prüfung vornehmen.</a:t>
            </a:r>
          </a:p>
          <a:p>
            <a:endParaRPr lang="de-CH" sz="1200" b="1" i="1" dirty="0"/>
          </a:p>
        </p:txBody>
      </p:sp>
      <p:sp>
        <p:nvSpPr>
          <p:cNvPr id="10" name="Textfeld 9"/>
          <p:cNvSpPr txBox="1"/>
          <p:nvPr/>
        </p:nvSpPr>
        <p:spPr>
          <a:xfrm>
            <a:off x="-230" y="5373216"/>
            <a:ext cx="9001000" cy="1015663"/>
          </a:xfrm>
          <a:prstGeom prst="rect">
            <a:avLst/>
          </a:prstGeom>
          <a:noFill/>
        </p:spPr>
        <p:txBody>
          <a:bodyPr wrap="square" rtlCol="0">
            <a:spAutoFit/>
          </a:bodyPr>
          <a:lstStyle/>
          <a:p>
            <a:r>
              <a:rPr lang="fr-FR" sz="1200" b="1" i="1" dirty="0" smtClean="0"/>
              <a:t>Atelier Fallegger:</a:t>
            </a:r>
          </a:p>
          <a:p>
            <a:endParaRPr lang="fr-FR" sz="1200" b="1" i="1" dirty="0" smtClean="0"/>
          </a:p>
          <a:p>
            <a:r>
              <a:rPr lang="de-CH" sz="1200" dirty="0"/>
              <a:t>Ja 3	Nein </a:t>
            </a:r>
            <a:r>
              <a:rPr lang="de-CH" sz="1200" dirty="0" smtClean="0"/>
              <a:t>9</a:t>
            </a:r>
            <a:endParaRPr lang="de-CH" sz="1200" dirty="0">
              <a:ea typeface="Calibri"/>
              <a:cs typeface="Times New Roman"/>
            </a:endParaRPr>
          </a:p>
          <a:p>
            <a:endParaRPr lang="de-CH" sz="1200" dirty="0">
              <a:ea typeface="Calibri"/>
              <a:cs typeface="Times New Roman"/>
            </a:endParaRPr>
          </a:p>
          <a:p>
            <a:endParaRPr lang="fr-FR" sz="1200" b="1" i="1" dirty="0" smtClean="0"/>
          </a:p>
        </p:txBody>
      </p:sp>
    </p:spTree>
    <p:extLst>
      <p:ext uri="{BB962C8B-B14F-4D97-AF65-F5344CB8AC3E}">
        <p14:creationId xmlns:p14="http://schemas.microsoft.com/office/powerpoint/2010/main" val="94980201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1645</Words>
  <Application>Microsoft Office PowerPoint</Application>
  <PresentationFormat>Bildschirmpräsentation (4:3)</PresentationFormat>
  <Paragraphs>178</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Ziel der Aufsicht Mindestanforderungen – quo vadis?  Mehr oder weniger, oder ist weniger mehr?    -   Ergebnisse aus den Workshops -  Resultats des Ateliers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Kanton Aargau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Ziel der Aufsicht Mindestanforderungen – quo vadis?  Mehr oder weniger, oder ist weniger mehr?  </dc:title>
  <dc:creator>Schmellentin Marc  DVIGA</dc:creator>
  <cp:lastModifiedBy>Schmellentin Marc  DVIGA</cp:lastModifiedBy>
  <cp:revision>50</cp:revision>
  <dcterms:created xsi:type="dcterms:W3CDTF">2016-09-12T13:51:56Z</dcterms:created>
  <dcterms:modified xsi:type="dcterms:W3CDTF">2016-10-21T12:34:41Z</dcterms:modified>
</cp:coreProperties>
</file>